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5"/>
  </p:notesMasterIdLst>
  <p:sldIdLst>
    <p:sldId id="29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2" r:id="rId12"/>
    <p:sldId id="296" r:id="rId13"/>
    <p:sldId id="297" r:id="rId14"/>
    <p:sldId id="298" r:id="rId15"/>
    <p:sldId id="275" r:id="rId16"/>
    <p:sldId id="277" r:id="rId17"/>
    <p:sldId id="279" r:id="rId18"/>
    <p:sldId id="299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21879B"/>
    <a:srgbClr val="990000"/>
    <a:srgbClr val="CCCCFF"/>
    <a:srgbClr val="CCFFCC"/>
    <a:srgbClr val="FFCCFF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595" autoAdjust="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81635888643329"/>
          <c:y val="6.5368072201610464E-2"/>
          <c:w val="0.57685706963855499"/>
          <c:h val="0.82585897727782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1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/>
                      <a:t>1052,5</a:t>
                    </a:r>
                  </a:p>
                </c:rich>
              </c:tx>
              <c:spPr>
                <a:noFill/>
                <a:ln w="25313">
                  <a:noFill/>
                </a:ln>
              </c:spPr>
            </c:dLbl>
            <c:spPr>
              <a:noFill/>
              <a:ln w="25313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991.4</c:v>
                </c:pt>
                <c:pt idx="1">
                  <c:v>1052.5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250,8</a:t>
                    </a:r>
                  </a:p>
                </c:rich>
              </c:tx>
              <c:spPr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282.3</c:v>
                </c:pt>
                <c:pt idx="1">
                  <c:v>250.8</c:v>
                </c:pt>
              </c:numCache>
            </c:numRef>
          </c:val>
        </c:ser>
        <c:axId val="91443200"/>
        <c:axId val="91553792"/>
      </c:barChart>
      <c:catAx>
        <c:axId val="91443200"/>
        <c:scaling>
          <c:orientation val="minMax"/>
        </c:scaling>
        <c:axPos val="b"/>
        <c:numFmt formatCode="General" sourceLinked="1"/>
        <c:tickLblPos val="nextTo"/>
        <c:crossAx val="91553792"/>
        <c:crosses val="autoZero"/>
        <c:auto val="1"/>
        <c:lblAlgn val="ctr"/>
        <c:lblOffset val="100"/>
      </c:catAx>
      <c:valAx>
        <c:axId val="91553792"/>
        <c:scaling>
          <c:orientation val="minMax"/>
        </c:scaling>
        <c:axPos val="l"/>
        <c:majorGridlines/>
        <c:numFmt formatCode="General" sourceLinked="1"/>
        <c:tickLblPos val="nextTo"/>
        <c:crossAx val="9144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93745979549083"/>
          <c:y val="0.41121512584683295"/>
          <c:w val="0.27343745979549094"/>
          <c:h val="0.17289721006774661"/>
        </c:manualLayout>
      </c:layout>
    </c:legend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11DEC119-BBD3-4746-ADE8-EABA2A2E72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239CB49-AC78-458E-9A6D-9BCECFE991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86A28-3B95-46DA-98A7-1A2519C345B7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80136760-B1F3-4904-9113-7ED9B4990E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A794A413-2949-4234-BCA3-DDC42A980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3039D1-93F7-4236-916F-DCDEB284E8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6F0D38C-7CFC-45FC-BBE5-C04E7232D4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944156-1617-4CED-B71A-D726CD5EE1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35B3D-1F15-413B-8504-0CD2C4B15060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8AB437-C791-4CA3-95EB-505313FC460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>
            <a:extLst>
              <a:ext uri="{FF2B5EF4-FFF2-40B4-BE49-F238E27FC236}">
                <a16:creationId xmlns:a16="http://schemas.microsoft.com/office/drawing/2014/main" xmlns="" id="{D8CE1C0C-6B30-4A1C-B4DC-99D46112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xmlns="" id="{7AFCC87A-48CD-488F-B3C0-82C01EAA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>
            <a:extLst>
              <a:ext uri="{FF2B5EF4-FFF2-40B4-BE49-F238E27FC236}">
                <a16:creationId xmlns:a16="http://schemas.microsoft.com/office/drawing/2014/main" xmlns="" id="{5F8FA419-952B-45B5-8646-E97FC13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E9572B8-E106-40AC-9A52-5E42D60237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633DD-7B23-4E3E-875A-E611F60EAA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7D64B-1B71-4C06-B374-C7DEA1459B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BF93-0918-4696-9629-F2D0B74188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E03CD-F765-4A73-A1BA-CB595FABBB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102813-037C-42B9-98D3-E14532F1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B2BAC8-BCD5-40C7-8587-BA718F77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E0C7BA-8EBD-400B-9B5D-24916B85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D26A13F-BA3E-4183-9F3E-513C35D785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AB01-CF7F-41E0-B901-A37D46D57C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34C64-4D3A-4B7E-8298-5B203B14F1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5BA2-1D68-4606-9CD4-E0901461C4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A458B-29AA-4BBF-8E55-57FE17C57F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51C79-51D7-44E0-8992-86342869FA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>
            <a:extLst>
              <a:ext uri="{FF2B5EF4-FFF2-40B4-BE49-F238E27FC236}">
                <a16:creationId xmlns:a16="http://schemas.microsoft.com/office/drawing/2014/main" xmlns="" id="{3EA58474-155C-49E3-80FA-844C26AD3F9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xmlns="" id="{E751387B-D684-4E5A-852F-1FF49D970E0E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EFA7B26A-DB67-43E5-90B7-7FA4D080E788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9EBC8612-9311-4BBF-A4FD-0E7A2C3FB7A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>
            <a:extLst>
              <a:ext uri="{FF2B5EF4-FFF2-40B4-BE49-F238E27FC236}">
                <a16:creationId xmlns:a16="http://schemas.microsoft.com/office/drawing/2014/main" xmlns="" id="{2FE9C6AF-31A5-4484-9484-F6994455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:a16="http://schemas.microsoft.com/office/drawing/2014/main" xmlns="" id="{2966C582-5B3E-4949-9883-145C20CA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xmlns="" id="{27C0E74D-F7DD-45E9-B906-E6461DA1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37D3C86-888D-476C-8D08-922A53D94C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C2FD6D31-94F4-4AF9-8752-807C2CC877F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0435C2B0-C0B4-4BF8-AA3A-29A23214C1C7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D45642DD-5662-401F-9218-405078A8C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xmlns="" id="{5E20672B-083D-48A5-8D1E-BDF4218BF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xmlns="" id="{87A787D4-20A6-47B2-8775-01B26F6FD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413FB31-95D7-434C-B7B6-6FB42FE6E719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xmlns="" id="{945D8BB3-BA53-4839-B220-B380E662804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xmlns="" id="{54681208-1E52-4144-8850-24B6F65F298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8" r:id="rId2"/>
    <p:sldLayoutId id="214748384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9" r:id="rId9"/>
    <p:sldLayoutId id="2147483844" r:id="rId10"/>
    <p:sldLayoutId id="2147483845" r:id="rId11"/>
    <p:sldLayoutId id="21474838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4176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Исполнение бюджета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002060"/>
                </a:solidFill>
              </a:rPr>
              <a:t>Русско-Сарсинского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 сельского поселения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dirty="0" smtClean="0"/>
              <a:t>Октябрьского муниципального района Пермского края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dirty="0" smtClean="0"/>
              <a:t>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за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2017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год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296988"/>
          </a:xfr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Анализ финансовой помощи из других  бюджетов бюджетной системы в </a:t>
            </a:r>
            <a:r>
              <a:rPr lang="ru-RU" altLang="ru-RU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2016-2017 </a:t>
            </a:r>
            <a:r>
              <a:rPr lang="ru-RU" altLang="ru-RU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годах</a:t>
            </a:r>
            <a:r>
              <a:rPr lang="ru-RU" altLang="ru-RU" sz="3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(тыс.рублей)</a:t>
            </a:r>
          </a:p>
        </p:txBody>
      </p:sp>
      <p:graphicFrame>
        <p:nvGraphicFramePr>
          <p:cNvPr id="17411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4813" y="1881188"/>
          <a:ext cx="8307387" cy="4010025"/>
        </p:xfrm>
        <a:graphic>
          <a:graphicData uri="http://schemas.openxmlformats.org/presentationml/2006/ole">
            <p:oleObj spid="_x0000_s17411" name="Диаграмма" r:id="rId3" imgW="8782024" imgH="423864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18C1E49F-B6FE-4EB4-8A00-96562168AC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496300" cy="863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2060"/>
                </a:solidFill>
              </a:rPr>
              <a:t>Ведомственная структура расходов бюджета Русско-Сарсинского</a:t>
            </a:r>
            <a:r>
              <a:rPr lang="ru-RU" sz="2800" b="1" dirty="0">
                <a:solidFill>
                  <a:srgbClr val="002060"/>
                </a:solidFill>
              </a:rPr>
              <a:t> сельского поселения  за </a:t>
            </a:r>
            <a:r>
              <a:rPr lang="ru-RU" sz="2800" b="1" dirty="0" smtClean="0">
                <a:solidFill>
                  <a:srgbClr val="002060"/>
                </a:solidFill>
              </a:rPr>
              <a:t>2017 </a:t>
            </a:r>
            <a:r>
              <a:rPr lang="ru-RU" sz="2800" b="1" dirty="0">
                <a:solidFill>
                  <a:srgbClr val="002060"/>
                </a:solidFill>
              </a:rPr>
              <a:t>год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(</a:t>
            </a:r>
            <a:r>
              <a:rPr lang="ru-RU" sz="2400" b="1" dirty="0">
                <a:solidFill>
                  <a:srgbClr val="002060"/>
                </a:solidFill>
              </a:rPr>
              <a:t>тыс. руб.)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8435" name="Объект 3"/>
          <p:cNvGraphicFramePr>
            <a:graphicFrameLocks noGrp="1"/>
          </p:cNvGraphicFramePr>
          <p:nvPr/>
        </p:nvGraphicFramePr>
        <p:xfrm>
          <a:off x="260350" y="1052513"/>
          <a:ext cx="8496300" cy="5664200"/>
        </p:xfrm>
        <a:graphic>
          <a:graphicData uri="http://schemas.openxmlformats.org/presentationml/2006/ole">
            <p:oleObj spid="_x0000_s18435" name="Chart" r:id="rId3" imgW="8515249" imgH="5448367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876D310-0BF4-4AC3-80AA-31EF45287F0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Реализация муниципальных программ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2017 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22CA2D8-A3D3-46AE-AF8C-5A2C202FC52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1438"/>
            <a:ext cx="8229600" cy="24479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Перечень МП: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  <a:ea typeface="+mj-ea"/>
              <a:cs typeface="Arial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F56C90F-FAE2-4398-8F6B-754F88E3188C}"/>
              </a:ext>
            </a:extLst>
          </p:cNvPr>
          <p:cNvSpPr/>
          <p:nvPr/>
        </p:nvSpPr>
        <p:spPr>
          <a:xfrm>
            <a:off x="539750" y="1773238"/>
            <a:ext cx="4464050" cy="16303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 </a:t>
            </a:r>
            <a:r>
              <a:rPr lang="ru-RU" sz="2800" dirty="0"/>
              <a:t>1</a:t>
            </a:r>
            <a:r>
              <a:rPr lang="ru-RU" dirty="0"/>
              <a:t> .«Совершенствование муниципального управления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района Пермского края»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C69C463-83AC-4A32-BFF0-C8B311925329}"/>
              </a:ext>
            </a:extLst>
          </p:cNvPr>
          <p:cNvSpPr/>
          <p:nvPr/>
        </p:nvSpPr>
        <p:spPr>
          <a:xfrm>
            <a:off x="5292725" y="1773238"/>
            <a:ext cx="3671888" cy="14779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/>
              <a:t>МП 2. «Социальная  поддержка граждан  Русско-Сарсинского сельского поселения Октябрьского муниципального района Пермского края»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A04193F-D20C-4AF4-A1B0-41709CD3F59C}"/>
              </a:ext>
            </a:extLst>
          </p:cNvPr>
          <p:cNvSpPr/>
          <p:nvPr/>
        </p:nvSpPr>
        <p:spPr>
          <a:xfrm>
            <a:off x="467544" y="3645024"/>
            <a:ext cx="4320480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</a:t>
            </a:r>
            <a:r>
              <a:rPr lang="ru-RU" sz="2800" dirty="0"/>
              <a:t>3</a:t>
            </a:r>
            <a:r>
              <a:rPr lang="ru-RU" dirty="0"/>
              <a:t>.«Комплексное развитие систем жизнеобеспечения 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 района Пермского края»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9199B88-62D6-4EE5-A4E3-68FFD5FAB427}"/>
              </a:ext>
            </a:extLst>
          </p:cNvPr>
          <p:cNvSpPr/>
          <p:nvPr/>
        </p:nvSpPr>
        <p:spPr>
          <a:xfrm>
            <a:off x="5364163" y="3644900"/>
            <a:ext cx="3529012" cy="1570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</a:t>
            </a:r>
            <a:r>
              <a:rPr lang="ru-RU" sz="2400" dirty="0"/>
              <a:t>4</a:t>
            </a:r>
            <a:r>
              <a:rPr lang="ru-RU" dirty="0"/>
              <a:t>.«Развитие  сферы культуры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 района Пермского края»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Диаграмма 1"/>
          <p:cNvGraphicFramePr>
            <a:graphicFrameLocks/>
          </p:cNvGraphicFramePr>
          <p:nvPr/>
        </p:nvGraphicFramePr>
        <p:xfrm>
          <a:off x="703263" y="1347788"/>
          <a:ext cx="7045325" cy="5076825"/>
        </p:xfrm>
        <a:graphic>
          <a:graphicData uri="http://schemas.openxmlformats.org/presentationml/2006/ole">
            <p:oleObj spid="_x0000_s20482" name="Chart" r:id="rId3" imgW="7067584" imgH="5095824" progId="Excel.Chart.8">
              <p:embed/>
            </p:oleObj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98C15AC-A310-4D22-A95B-68119214ACF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Структура муниципальных программ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2017 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F45CD9B-022C-469A-8FEC-4294C31E78B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err="1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Непрограммные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 направления  расходов бюджета  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2017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  <p:graphicFrame>
        <p:nvGraphicFramePr>
          <p:cNvPr id="21507" name="Диаграмма 3"/>
          <p:cNvGraphicFramePr>
            <a:graphicFrameLocks/>
          </p:cNvGraphicFramePr>
          <p:nvPr/>
        </p:nvGraphicFramePr>
        <p:xfrm>
          <a:off x="339725" y="1430338"/>
          <a:ext cx="8874125" cy="5264150"/>
        </p:xfrm>
        <a:graphic>
          <a:graphicData uri="http://schemas.openxmlformats.org/presentationml/2006/ole">
            <p:oleObj spid="_x0000_s21507" name="Chart" r:id="rId3" imgW="8905824" imgH="527681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8636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коммунальное хозяйство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158,2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расходы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158,2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xmlns="" id="{62DDE7AB-520D-487C-A8B9-9C923AA613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484313"/>
            <a:ext cx="7972425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Расходы в рамках МП «Комплексное развитие систем жизнеобеспечения  в </a:t>
            </a:r>
            <a:r>
              <a:rPr lang="ru-RU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Русско-Сарсинском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сельском поселении Октябрьского муниципального  района Пермского края» -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158,2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--приобретение ГСМ, наряды на ремонте водопровода,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--ремонт водопроводных  сетей.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Дорожное хозяйство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767,0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A6BF0DE2-349B-4E98-B544-6A2798C15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8713788" cy="504031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в  рамках МП «Комплексное развитие систем жизнеобеспечения  в  Русско-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Сарсинском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сельском поселении Октябрьского муниципального  района Пермского края»: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Содержание и обслуживание дорог –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267,0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Ремонт автомобильных  дорог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501 тыс.руб,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Расходы на пожарную безопасность в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составили 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1043,8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A54A105-AD49-49D8-81A9-18EB7CBEDE75}"/>
              </a:ext>
            </a:extLst>
          </p:cNvPr>
          <p:cNvSpPr/>
          <p:nvPr/>
        </p:nvSpPr>
        <p:spPr>
          <a:xfrm>
            <a:off x="468313" y="1773238"/>
            <a:ext cx="80645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в  рамках МП "</a:t>
            </a:r>
            <a:r>
              <a:rPr lang="ru-RU" altLang="ru-RU" sz="2400" b="1" dirty="0">
                <a:solidFill>
                  <a:srgbClr val="FF0000"/>
                </a:solidFill>
              </a:rPr>
              <a:t>«Совершенствование муниципального управления в Русско-</a:t>
            </a:r>
            <a:r>
              <a:rPr lang="ru-RU" altLang="ru-RU" sz="2400" b="1" dirty="0" err="1">
                <a:solidFill>
                  <a:srgbClr val="FF0000"/>
                </a:solidFill>
              </a:rPr>
              <a:t>Сарсинском</a:t>
            </a:r>
            <a:r>
              <a:rPr lang="ru-RU" altLang="ru-RU" sz="2400" b="1" dirty="0">
                <a:solidFill>
                  <a:srgbClr val="FF0000"/>
                </a:solidFill>
              </a:rPr>
              <a:t> сельском поселении Октябрьского муниципального района Пермского края»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на содержание пожарной охраны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 на  благоустройство –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387,0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тыс.руб,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   Расходы в рамках МП «Комплексное развитие систем жизнеобеспечения  в Русско-Сарсинском сельском поселении Октябрьского муниципального 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уличное освещение, 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 оплата транспортного налога и ОСАГО за экскаватор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altLang="ru-RU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Расходы  на мероприятия в области жилищного хозяйства в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не проводились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Расходы в рамках МП «Комплексное развитие систем жизнеобеспечения  в Русско-Сарсинском сельском поселении Октябрьского муниципального 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обследование дымоходов муниципального жилищного фонда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FBB3D27C-2A02-444F-91B7-23EA19CC4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98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Основные   параметры   бюджета</a:t>
            </a:r>
            <a:b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Русско-Сарсинского</a:t>
            </a: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   сельского   поселения </a:t>
            </a:r>
            <a:b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за  </a:t>
            </a:r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2017 </a:t>
            </a: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год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charset="0"/>
              </a:rPr>
              <a:t>(тыс.рублей)</a:t>
            </a:r>
          </a:p>
        </p:txBody>
      </p:sp>
      <p:sp>
        <p:nvSpPr>
          <p:cNvPr id="54276" name="AutoShape 4">
            <a:extLst>
              <a:ext uri="{FF2B5EF4-FFF2-40B4-BE49-F238E27FC236}">
                <a16:creationId xmlns:a16="http://schemas.microsoft.com/office/drawing/2014/main" xmlns="" id="{932AF5A8-2944-4EE8-B8F4-034E76344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3382962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</a:ln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dirty="0">
                <a:latin typeface="Garamond" pitchFamily="18" charset="0"/>
              </a:rPr>
              <a:t>Доходы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9422,6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54278" name="AutoShape 4">
            <a:extLst>
              <a:ext uri="{FF2B5EF4-FFF2-40B4-BE49-F238E27FC236}">
                <a16:creationId xmlns:a16="http://schemas.microsoft.com/office/drawing/2014/main" xmlns="" id="{BF8B43E6-1A66-49D2-800B-090F7DEF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916113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Расходы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9504,6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54279" name="AutoShape 4">
            <a:extLst>
              <a:ext uri="{FF2B5EF4-FFF2-40B4-BE49-F238E27FC236}">
                <a16:creationId xmlns:a16="http://schemas.microsoft.com/office/drawing/2014/main" xmlns="" id="{F95FA5AD-C062-4C1A-8E8C-B1341881B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7425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99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Дефицит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82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10800000">
            <a:off x="3779838" y="3429000"/>
            <a:ext cx="1511300" cy="12239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 на  культуру –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2579,6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тыс.руб, </a:t>
            </a:r>
            <a:endParaRPr lang="ru-RU" altLang="ru-RU" sz="2800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Расходы в рамках МП «Развитие  сферы культуры в Русско-Сарсинском сельском поселении Октябрьского муниципального  района Пермского края»</a:t>
            </a:r>
          </a:p>
          <a:p>
            <a:pPr>
              <a:buFont typeface="Wingdings 2" pitchFamily="18" charset="2"/>
              <a:buNone/>
            </a:pPr>
            <a:endParaRPr lang="ru-RU" altLang="ru-RU" sz="24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культурно-массовых мероприятий, содержание  МБУ «Русско-Сарсинский сельский Дом культуры»</a:t>
            </a:r>
            <a:endParaRPr lang="ru-RU" altLang="ru-RU" b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 Расходы на функционирование местной администрации –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3164,6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тыс. руб.,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   Расходы в рамках МП «Совершенствование муниципального управления в Русско-Сарсинском сельском поселении Октябрьского муниципального района Пермского края»</a:t>
            </a:r>
          </a:p>
          <a:p>
            <a:pPr>
              <a:buFont typeface="Wingdings 2" pitchFamily="18" charset="2"/>
              <a:buNone/>
            </a:pPr>
            <a:endParaRPr lang="ru-RU" altLang="ru-RU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  </a:t>
            </a:r>
            <a:r>
              <a:rPr lang="ru-RU" altLang="ru-RU" b="1" smtClean="0">
                <a:solidFill>
                  <a:srgbClr val="00B050"/>
                </a:solidFill>
              </a:rPr>
              <a:t>содержание главы поселения, аппарата, здания администрации, СМО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Расходы на социальные выплаты гражданам– 150,5 тыс. руб., </a:t>
            </a:r>
            <a:endParaRPr lang="ru-RU" altLang="ru-RU" sz="2800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     Расходы в рамках МП «Социальная  поддержка граждан  </a:t>
            </a:r>
            <a:r>
              <a:rPr lang="ru-RU" altLang="ru-RU" b="1" dirty="0" err="1" smtClean="0">
                <a:solidFill>
                  <a:srgbClr val="FF0000"/>
                </a:solidFill>
              </a:rPr>
              <a:t>Русско-Сарсинского</a:t>
            </a:r>
            <a:r>
              <a:rPr lang="ru-RU" altLang="ru-RU" b="1" dirty="0" smtClean="0">
                <a:solidFill>
                  <a:srgbClr val="FF0000"/>
                </a:solidFill>
              </a:rPr>
              <a:t> сельского поселения Октябрьского муниципального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 </a:t>
            </a:r>
            <a:r>
              <a:rPr lang="ru-RU" altLang="ru-RU" b="1" dirty="0" smtClean="0">
                <a:solidFill>
                  <a:srgbClr val="00B050"/>
                </a:solidFill>
              </a:rPr>
              <a:t>- Выплата  пенсий за выслугу  лет муниципальным служащим – 33,3 тыс. руб.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00B050"/>
                </a:solidFill>
              </a:rPr>
              <a:t>Возмещение коммунальных расходов специалистам культуры – 39,8  тыс. руб.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Расходы в рамках </a:t>
            </a:r>
            <a:r>
              <a:rPr lang="ru-RU" altLang="ru-RU" b="1" dirty="0" err="1" smtClean="0">
                <a:solidFill>
                  <a:srgbClr val="FF0000"/>
                </a:solidFill>
              </a:rPr>
              <a:t>непрограммных</a:t>
            </a:r>
            <a:r>
              <a:rPr lang="ru-RU" altLang="ru-RU" b="1" dirty="0" smtClean="0">
                <a:solidFill>
                  <a:srgbClr val="FF0000"/>
                </a:solidFill>
              </a:rPr>
              <a:t> направлений: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00B050"/>
                </a:solidFill>
              </a:rPr>
              <a:t>- Пенсии за выслугу лет лицам, замещавшим выборные муниципальные должности – </a:t>
            </a:r>
            <a:r>
              <a:rPr lang="ru-RU" altLang="ru-RU" b="1" dirty="0" smtClean="0">
                <a:solidFill>
                  <a:srgbClr val="00B050"/>
                </a:solidFill>
              </a:rPr>
              <a:t>72,5  </a:t>
            </a:r>
            <a:r>
              <a:rPr lang="ru-RU" altLang="ru-RU" b="1" dirty="0" smtClean="0">
                <a:solidFill>
                  <a:srgbClr val="00B050"/>
                </a:solidFill>
              </a:rPr>
              <a:t>тыс. руб.</a:t>
            </a:r>
            <a:endParaRPr lang="ru-RU" alt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4000" smtClean="0">
                <a:solidFill>
                  <a:srgbClr val="002060"/>
                </a:solidFill>
              </a:rPr>
              <a:t>СПАСИБО  ЗА 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Основные   характеристики    бюджета </a:t>
            </a:r>
            <a:b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</a:t>
            </a: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b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                                  за </a:t>
            </a: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2017год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(тыс.рублей)</a:t>
            </a:r>
          </a:p>
        </p:txBody>
      </p:sp>
      <p:graphicFrame>
        <p:nvGraphicFramePr>
          <p:cNvPr id="59487" name="Group 95">
            <a:extLst>
              <a:ext uri="{FF2B5EF4-FFF2-40B4-BE49-F238E27FC236}">
                <a16:creationId xmlns:a16="http://schemas.microsoft.com/office/drawing/2014/main" xmlns="" id="{DA53FCB4-B5DB-4CC6-B105-8ADBB209C91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95288" y="1773238"/>
          <a:ext cx="8229600" cy="474513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2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Утвержденный бюджет на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2017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Исполнение за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2017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Корректировка бюджета: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«+»- рост;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«-» - снижение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5906,2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9422,6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+3516,4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5906,2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9504,6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+3598,4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1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Дефицит (-),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Профицит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(+)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5F54C8A2-DBBE-43EE-B769-AA82CBB9C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Основные  параметры  исполнения  бюджета</a:t>
            </a:r>
            <a: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b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за  </a:t>
            </a:r>
            <a:r>
              <a:rPr lang="ru-RU" sz="27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2017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 в сравнении  с </a:t>
            </a:r>
            <a:r>
              <a:rPr lang="ru-RU" sz="27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2016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годом 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ru-RU" sz="2700" dirty="0">
                <a:solidFill>
                  <a:srgbClr val="002060"/>
                </a:solidFill>
                <a:latin typeface="Arial" charset="0"/>
              </a:rPr>
              <a:t>тыс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ru-RU" sz="2700" dirty="0">
                <a:solidFill>
                  <a:srgbClr val="002060"/>
                </a:solidFill>
                <a:latin typeface="Arial" charset="0"/>
              </a:rPr>
              <a:t>рублей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)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61662" name="Group 222">
            <a:extLst>
              <a:ext uri="{FF2B5EF4-FFF2-40B4-BE49-F238E27FC236}">
                <a16:creationId xmlns:a16="http://schemas.microsoft.com/office/drawing/2014/main" xmlns="" id="{C5A02EF6-7BA4-43DD-82A0-7F8B223DF58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916113"/>
          <a:ext cx="8280400" cy="3917814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779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Отклоне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ние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(+,-)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2017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2016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году (%)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2016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2017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Налоговые и неналоговые доходы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1303,3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1278,1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-25,2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98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Безвозмездные перечисления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4610,6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8144,5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+3533,9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176,6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7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 доходов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5913,9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9422,6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+3508,7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159,3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7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 расходов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5594,4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9504,6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+3910,2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169,9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+319,5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-82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+237,5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763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</a:rPr>
              <a:t>Структура доходов бюджета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Русско-Сарсинского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сельского поселения в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2017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году</a:t>
            </a:r>
          </a:p>
        </p:txBody>
      </p:sp>
      <p:graphicFrame>
        <p:nvGraphicFramePr>
          <p:cNvPr id="11267" name="Диаграмма 6"/>
          <p:cNvGraphicFramePr>
            <a:graphicFrameLocks/>
          </p:cNvGraphicFramePr>
          <p:nvPr/>
        </p:nvGraphicFramePr>
        <p:xfrm>
          <a:off x="1136650" y="1722438"/>
          <a:ext cx="7231063" cy="4494212"/>
        </p:xfrm>
        <a:graphic>
          <a:graphicData uri="http://schemas.openxmlformats.org/presentationml/2006/ole">
            <p:oleObj spid="_x0000_s11267" name="Chart" r:id="rId4" imgW="7236579" imgH="449923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F6EAE5F7-15E2-4593-937B-86805969E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>
                <a:solidFill>
                  <a:srgbClr val="002060"/>
                </a:solidFill>
              </a:rPr>
              <a:t>Динамика налоговых и неналоговых доходов </a:t>
            </a:r>
            <a:r>
              <a:rPr lang="ru-RU" sz="3100" b="1" dirty="0" smtClean="0">
                <a:solidFill>
                  <a:srgbClr val="002060"/>
                </a:solidFill>
              </a:rPr>
              <a:t>2016-2017 </a:t>
            </a:r>
            <a:r>
              <a:rPr lang="ru-RU" sz="3100" b="1" dirty="0">
                <a:solidFill>
                  <a:srgbClr val="002060"/>
                </a:solidFill>
              </a:rPr>
              <a:t>годы  (абсолютные показатели)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400" dirty="0"/>
          </a:p>
        </p:txBody>
      </p:sp>
      <p:graphicFrame>
        <p:nvGraphicFramePr>
          <p:cNvPr id="4" name="Диаграмма 13"/>
          <p:cNvGraphicFramePr>
            <a:graphicFrameLocks/>
          </p:cNvGraphicFramePr>
          <p:nvPr/>
        </p:nvGraphicFramePr>
        <p:xfrm>
          <a:off x="1476375" y="1347788"/>
          <a:ext cx="6284913" cy="413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95400"/>
          </a:xfrm>
        </p:spPr>
        <p:txBody>
          <a:bodyPr/>
          <a:lstStyle/>
          <a:p>
            <a:pPr algn="ctr" eaLnBrk="1" hangingPunct="1"/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Структура  налоговых  доходов  бюджета 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</a:t>
            </a:r>
            <a:b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2017</a:t>
            </a: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году</a:t>
            </a:r>
          </a:p>
        </p:txBody>
      </p:sp>
      <p:graphicFrame>
        <p:nvGraphicFramePr>
          <p:cNvPr id="14339" name="Диаграмма 4"/>
          <p:cNvGraphicFramePr>
            <a:graphicFrameLocks/>
          </p:cNvGraphicFramePr>
          <p:nvPr/>
        </p:nvGraphicFramePr>
        <p:xfrm>
          <a:off x="492125" y="1582738"/>
          <a:ext cx="8264525" cy="5275262"/>
        </p:xfrm>
        <a:graphic>
          <a:graphicData uri="http://schemas.openxmlformats.org/presentationml/2006/ole">
            <p:oleObj spid="_x0000_s14339" name="Chart" r:id="rId3" imgW="8286784" imgH="529596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Georgia" pitchFamily="18" charset="0"/>
                <a:cs typeface="Arial" charset="0"/>
              </a:rPr>
              <a:t>Анализ  налоговых  доходов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бюджета</a:t>
            </a:r>
            <a:br>
              <a:rPr lang="ru-RU" altLang="ru-RU" sz="2400" b="1" dirty="0" smtClean="0"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2400" b="1" dirty="0" err="1" smtClean="0"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 сельского поселения  в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2016-2017гг</a:t>
            </a:r>
            <a:r>
              <a:rPr lang="ru-RU" altLang="ru-RU" sz="2400" b="1" dirty="0" smtClean="0">
                <a:latin typeface="Georgia" pitchFamily="18" charset="0"/>
                <a:cs typeface="Arial" charset="0"/>
              </a:rPr>
              <a:t>.</a:t>
            </a:r>
            <a:r>
              <a:rPr lang="ru-RU" altLang="ru-RU" sz="3400" b="1" dirty="0" smtClean="0">
                <a:latin typeface="Georgia" pitchFamily="18" charset="0"/>
                <a:cs typeface="Arial" charset="0"/>
              </a:rPr>
              <a:t> </a:t>
            </a:r>
            <a:r>
              <a:rPr lang="ru-RU" altLang="ru-RU" sz="2000" b="1" dirty="0" smtClean="0">
                <a:latin typeface="Georgia" pitchFamily="18" charset="0"/>
                <a:cs typeface="Arial" charset="0"/>
              </a:rPr>
              <a:t>(тыс. рублей)</a:t>
            </a:r>
          </a:p>
        </p:txBody>
      </p:sp>
      <p:graphicFrame>
        <p:nvGraphicFramePr>
          <p:cNvPr id="15363" name="Диаграмма 4"/>
          <p:cNvGraphicFramePr>
            <a:graphicFrameLocks/>
          </p:cNvGraphicFramePr>
          <p:nvPr/>
        </p:nvGraphicFramePr>
        <p:xfrm>
          <a:off x="992188" y="1724025"/>
          <a:ext cx="7654925" cy="3840163"/>
        </p:xfrm>
        <a:graphic>
          <a:graphicData uri="http://schemas.openxmlformats.org/presentationml/2006/ole">
            <p:oleObj spid="_x0000_s15363" name="Диаграмма" r:id="rId3" imgW="8086629" imgH="405759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439863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Структура  неналоговых  доходов  бюджета</a:t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2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  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в 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2017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году (тыс. </a:t>
            </a:r>
            <a:r>
              <a:rPr lang="ru-RU" altLang="ru-RU" sz="2200" b="1" dirty="0" err="1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руб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en-US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endParaRPr lang="ru-RU" altLang="ru-RU" sz="2000" b="1" dirty="0" smtClean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16387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0025" y="1654175"/>
          <a:ext cx="8521700" cy="5038725"/>
        </p:xfrm>
        <a:graphic>
          <a:graphicData uri="http://schemas.openxmlformats.org/presentationml/2006/ole">
            <p:oleObj spid="_x0000_s16387" name="Chart" r:id="rId3" imgW="8553551" imgH="5057792" progId="Excel.Char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4466</TotalTime>
  <Words>661</Words>
  <Application>Microsoft Office PowerPoint</Application>
  <PresentationFormat>Экран (4:3)</PresentationFormat>
  <Paragraphs>124</Paragraphs>
  <Slides>23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Tahoma</vt:lpstr>
      <vt:lpstr>Arial</vt:lpstr>
      <vt:lpstr>Calibri</vt:lpstr>
      <vt:lpstr>Constantia</vt:lpstr>
      <vt:lpstr>Wingdings 2</vt:lpstr>
      <vt:lpstr>Wingdings</vt:lpstr>
      <vt:lpstr>Garamond</vt:lpstr>
      <vt:lpstr>Georgia</vt:lpstr>
      <vt:lpstr>Times New Roman</vt:lpstr>
      <vt:lpstr>Поток</vt:lpstr>
      <vt:lpstr>Диаграмма Microsoft Excel</vt:lpstr>
      <vt:lpstr>Диаграмма Microsoft Office Excel</vt:lpstr>
      <vt:lpstr>Слайд 1</vt:lpstr>
      <vt:lpstr>Основные   параметры   бюджета  Русско-Сарсинского   сельского   поселения  за  2017 год (тыс.рублей)</vt:lpstr>
      <vt:lpstr>Основные   характеристики    бюджета    Русско-Сарсинского  сельского  поселения                                     за 2017год               (тыс.рублей)</vt:lpstr>
      <vt:lpstr>Основные  параметры  исполнения  бюджета  Русско-Сарсинского  сельского  поселения  за  2017 год в сравнении  с 2016 годом (тыс.рублей)  </vt:lpstr>
      <vt:lpstr>Структура доходов бюджета Русско-Сарсинского сельского поселения в 2017 году</vt:lpstr>
      <vt:lpstr>Динамика налоговых и неналоговых доходов 2016-2017 годы  (абсолютные показатели) </vt:lpstr>
      <vt:lpstr>Структура  налоговых  доходов  бюджета  Русско-Сарсинского  сельского  поселения в 2017 году</vt:lpstr>
      <vt:lpstr>Анализ  налоговых  доходов бюджета  Русско-Сарсинского сельского поселения  в 2016-2017гг. (тыс. рублей)</vt:lpstr>
      <vt:lpstr>     Структура  неналоговых  доходов  бюджета  Русско-Сарсинского  сельского  поселения  в  2017 году (тыс. руб) </vt:lpstr>
      <vt:lpstr>Анализ финансовой помощи из других  бюджетов бюджетной системы в 2016-2017 годах (тыс.рублей)</vt:lpstr>
      <vt:lpstr>Ведомственная структура расходов бюджета Русско-Сарсинского сельского поселения  за 2017 год (тыс. руб.)</vt:lpstr>
      <vt:lpstr>Слайд 12</vt:lpstr>
      <vt:lpstr>Слайд 13</vt:lpstr>
      <vt:lpstr>Слайд 14</vt:lpstr>
      <vt:lpstr>Расходы на коммунальное хозяйство 158,2 тыс.руб.  расходы  2017  года  158,2  тыс. руб.</vt:lpstr>
      <vt:lpstr>Расходы на Дорожное хозяйство 767,0 тыс.руб. . </vt:lpstr>
      <vt:lpstr>    Расходы на пожарную безопасность в 2017 г составили  1043,8 тыс.руб.  </vt:lpstr>
      <vt:lpstr>Расходы  на  благоустройство – 387,0 тыс.руб, то  </vt:lpstr>
      <vt:lpstr>   Расходы  на мероприятия в области жилищного хозяйства в 2017 г – не проводились</vt:lpstr>
      <vt:lpstr>Расходы  на  культуру – 2579,6 тыс.руб, </vt:lpstr>
      <vt:lpstr>  Расходы на функционирование местной администрации – 3164,6 тыс. руб., </vt:lpstr>
      <vt:lpstr>Расходы на социальные выплаты гражданам– 150,5 тыс. руб., </vt:lpstr>
      <vt:lpstr>Слайд 23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2013год  городского поселения Ме Междуреченский</dc:title>
  <dc:creator>User</dc:creator>
  <cp:lastModifiedBy>lenovo</cp:lastModifiedBy>
  <cp:revision>345</cp:revision>
  <dcterms:created xsi:type="dcterms:W3CDTF">2014-03-20T08:41:47Z</dcterms:created>
  <dcterms:modified xsi:type="dcterms:W3CDTF">2019-03-20T04:56:05Z</dcterms:modified>
</cp:coreProperties>
</file>