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4"/>
  </p:notesMasterIdLst>
  <p:sldIdLst>
    <p:sldId id="256" r:id="rId2"/>
    <p:sldId id="270" r:id="rId3"/>
    <p:sldId id="271" r:id="rId4"/>
    <p:sldId id="258" r:id="rId5"/>
    <p:sldId id="259" r:id="rId6"/>
    <p:sldId id="261" r:id="rId7"/>
    <p:sldId id="262" r:id="rId8"/>
    <p:sldId id="263" r:id="rId9"/>
    <p:sldId id="273" r:id="rId10"/>
    <p:sldId id="269" r:id="rId11"/>
    <p:sldId id="272" r:id="rId12"/>
    <p:sldId id="275" r:id="rId1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CCFF"/>
    <a:srgbClr val="006699"/>
    <a:srgbClr val="FFCCFF"/>
    <a:srgbClr val="FF9900"/>
    <a:srgbClr val="99CCFF"/>
    <a:srgbClr val="FFFF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4" autoAdjust="0"/>
    <p:restoredTop sz="94205" autoAdjust="0"/>
  </p:normalViewPr>
  <p:slideViewPr>
    <p:cSldViewPr>
      <p:cViewPr varScale="1">
        <p:scale>
          <a:sx n="85" d="100"/>
          <a:sy n="85" d="100"/>
        </p:scale>
        <p:origin x="75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8"/>
      <c:hPercent val="72"/>
      <c:rotY val="44"/>
      <c:depthPercent val="9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017911785417068"/>
          <c:y val="0.12471197411003236"/>
          <c:w val="0.50285333845464442"/>
          <c:h val="0.753423948220064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FF6600"/>
            </a:solidFill>
            <a:ln w="1576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8.9129794639862016E-3"/>
                  <c:y val="-7.0438397235627115E-2"/>
                </c:manualLayout>
              </c:layout>
              <c:spPr>
                <a:noFill/>
                <a:ln w="31532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49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11-4AAA-B818-6A0FA694302B}"/>
                </c:ext>
              </c:extLst>
            </c:dLbl>
            <c:dLbl>
              <c:idx val="1"/>
              <c:layout>
                <c:manualLayout>
                  <c:x val="7.7605416977883646E-2"/>
                  <c:y val="0.15443421397672391"/>
                </c:manualLayout>
              </c:layout>
              <c:spPr>
                <a:noFill/>
                <a:ln w="31532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49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11-4AAA-B818-6A0FA694302B}"/>
                </c:ext>
              </c:extLst>
            </c:dLbl>
            <c:spPr>
              <a:noFill/>
              <a:ln w="31532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49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1122.8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11-4AAA-B818-6A0FA694302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folHlink"/>
            </a:solidFill>
            <a:ln w="1576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1284618280300454E-2"/>
                  <c:y val="2.55494869111422E-2"/>
                </c:manualLayout>
              </c:layout>
              <c:spPr>
                <a:noFill/>
                <a:ln w="31532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49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11-4AAA-B818-6A0FA694302B}"/>
                </c:ext>
              </c:extLst>
            </c:dLbl>
            <c:dLbl>
              <c:idx val="1"/>
              <c:layout>
                <c:manualLayout>
                  <c:x val="9.654081933601294E-2"/>
                  <c:y val="0.23765461005760186"/>
                </c:manualLayout>
              </c:layout>
              <c:spPr>
                <a:noFill/>
                <a:ln w="31532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49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C11-4AAA-B818-6A0FA694302B}"/>
                </c:ext>
              </c:extLst>
            </c:dLbl>
            <c:spPr>
              <a:noFill/>
              <a:ln w="31532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49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5009.1000000000004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11-4AAA-B818-6A0FA6943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500"/>
        <c:shape val="cylinder"/>
        <c:axId val="92334568"/>
        <c:axId val="1"/>
        <c:axId val="0"/>
      </c:bar3DChart>
      <c:catAx>
        <c:axId val="92334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9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5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942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9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5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2334568"/>
        <c:crosses val="autoZero"/>
        <c:crossBetween val="between"/>
        <c:majorUnit val="10000"/>
      </c:valAx>
      <c:spPr>
        <a:noFill/>
        <a:ln w="26078">
          <a:noFill/>
        </a:ln>
      </c:spPr>
    </c:plotArea>
    <c:legend>
      <c:legendPos val="r"/>
      <c:layout>
        <c:manualLayout>
          <c:xMode val="edge"/>
          <c:yMode val="edge"/>
          <c:x val="0.67208279647683733"/>
          <c:y val="0.56750577682143477"/>
          <c:w val="0.31905463677141366"/>
          <c:h val="0.43249422317856523"/>
        </c:manualLayout>
      </c:layout>
      <c:overlay val="0"/>
      <c:spPr>
        <a:noFill/>
        <a:ln w="3942">
          <a:solidFill>
            <a:schemeClr val="tx1"/>
          </a:solidFill>
          <a:prstDash val="solid"/>
        </a:ln>
      </c:spPr>
      <c:txPr>
        <a:bodyPr/>
        <a:lstStyle/>
        <a:p>
          <a:pPr>
            <a:defRPr sz="216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5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25"/>
      <c:hPercent val="5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8272980501392758"/>
          <c:y val="0.31894484412470026"/>
          <c:w val="0.43732590529247911"/>
          <c:h val="0.3669064748201438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28822">
              <a:noFill/>
            </a:ln>
          </c:spPr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2A4-4B79-8A64-E12242DB232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822">
                <a:noFill/>
              </a:ln>
            </c:spPr>
            <c:extLst>
              <c:ext xmlns:c16="http://schemas.microsoft.com/office/drawing/2014/chart" uri="{C3380CC4-5D6E-409C-BE32-E72D297353CC}">
                <c16:uniqueId val="{00000001-62A4-4B79-8A64-E12242DB2321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28822">
                <a:noFill/>
              </a:ln>
            </c:spPr>
            <c:extLst>
              <c:ext xmlns:c16="http://schemas.microsoft.com/office/drawing/2014/chart" uri="{C3380CC4-5D6E-409C-BE32-E72D297353CC}">
                <c16:uniqueId val="{00000002-62A4-4B79-8A64-E12242DB2321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28822">
                <a:noFill/>
              </a:ln>
            </c:spPr>
            <c:extLst>
              <c:ext xmlns:c16="http://schemas.microsoft.com/office/drawing/2014/chart" uri="{C3380CC4-5D6E-409C-BE32-E72D297353CC}">
                <c16:uniqueId val="{00000003-62A4-4B79-8A64-E12242DB2321}"/>
              </c:ext>
            </c:extLst>
          </c:dPt>
          <c:dLbls>
            <c:dLbl>
              <c:idx val="3"/>
              <c:tx>
                <c:rich>
                  <a:bodyPr/>
                  <a:lstStyle/>
                  <a:p>
                    <a:fld id="{FEFC5341-54B3-42A4-8B7B-080956F6CFC5}" type="CATEGORYNAME">
                      <a:rPr lang="ru-RU" smtClean="0"/>
                      <a:pPr/>
                      <a:t>[ИМЯ КАТЕГОРИИ]</a:t>
                    </a:fld>
                    <a:endParaRPr lang="ru-RU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2A4-4B79-8A64-E12242DB2321}"/>
                </c:ext>
              </c:extLst>
            </c:dLbl>
            <c:spPr>
              <a:noFill/>
              <a:ln w="2882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3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Госпошлина- 0,1%</c:v>
                </c:pt>
                <c:pt idx="1">
                  <c:v>Налоги на имущество - 8%</c:v>
                </c:pt>
                <c:pt idx="2">
                  <c:v>Налог на доходы физ. лиц - 2,5%</c:v>
                </c:pt>
                <c:pt idx="3">
                  <c:v>Акцизы - 6,7%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0.1</c:v>
                </c:pt>
                <c:pt idx="1">
                  <c:v>8</c:v>
                </c:pt>
                <c:pt idx="2">
                  <c:v>2.5</c:v>
                </c:pt>
                <c:pt idx="3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A4-4B79-8A64-E12242DB232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4411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14411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62A4-4B79-8A64-E12242DB232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6-62A4-4B79-8A64-E12242DB2321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14411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62A4-4B79-8A64-E12242DB2321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4411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62A4-4B79-8A64-E12242DB2321}"/>
              </c:ext>
            </c:extLst>
          </c:dPt>
          <c:dLbls>
            <c:spPr>
              <a:noFill/>
              <a:ln w="2882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3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Госпошлина- 0,1%</c:v>
                </c:pt>
                <c:pt idx="1">
                  <c:v>Налоги на имущество - 8%</c:v>
                </c:pt>
                <c:pt idx="2">
                  <c:v>Налог на доходы физ. лиц - 2,5%</c:v>
                </c:pt>
                <c:pt idx="3">
                  <c:v>Акцизы - 6,7%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9-62A4-4B79-8A64-E12242DB232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4411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14411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62A4-4B79-8A64-E12242DB232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4411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62A4-4B79-8A64-E12242DB232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C-62A4-4B79-8A64-E12242DB2321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4411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62A4-4B79-8A64-E12242DB2321}"/>
              </c:ext>
            </c:extLst>
          </c:dPt>
          <c:dLbls>
            <c:spPr>
              <a:noFill/>
              <a:ln w="2882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3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Госпошлина- 0,1%</c:v>
                </c:pt>
                <c:pt idx="1">
                  <c:v>Налоги на имущество - 8%</c:v>
                </c:pt>
                <c:pt idx="2">
                  <c:v>Налог на доходы физ. лиц - 2,5%</c:v>
                </c:pt>
                <c:pt idx="3">
                  <c:v>Акцизы - 6,7%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E-62A4-4B79-8A64-E12242DB2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67">
          <a:noFill/>
        </a:ln>
      </c:spPr>
    </c:plotArea>
    <c:plotVisOnly val="1"/>
    <c:dispBlanksAs val="zero"/>
    <c:showDLblsOverMax val="0"/>
  </c:chart>
  <c:spPr>
    <a:gradFill rotWithShape="0">
      <a:gsLst>
        <a:gs pos="0">
          <a:srgbClr xmlns:mc="http://schemas.openxmlformats.org/markup-compatibility/2006" xmlns:a14="http://schemas.microsoft.com/office/drawing/2010/main" val="FF0000" mc:Ignorable="a14" a14:legacySpreadsheetColorIndex="32"/>
        </a:gs>
        <a:gs pos="100000">
          <a:srgbClr xmlns:mc="http://schemas.openxmlformats.org/markup-compatibility/2006" xmlns:a14="http://schemas.microsoft.com/office/drawing/2010/main" val="000000" mc:Ignorable="a14" a14:legacySpreadsheetColorIndex="32">
            <a:gamma/>
            <a:shade val="46275"/>
            <a:invGamma/>
          </a:srgbClr>
        </a:gs>
      </a:gsLst>
      <a:lin ang="5400000" scaled="1"/>
    </a:gradFill>
    <a:ln>
      <a:noFill/>
    </a:ln>
  </c:spPr>
  <c:txPr>
    <a:bodyPr/>
    <a:lstStyle/>
    <a:p>
      <a:pPr>
        <a:defRPr sz="113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04449648711944"/>
          <c:y val="3.6559139784946237E-2"/>
          <c:w val="0.61241217798594849"/>
          <c:h val="0.8365591397849462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2015г</c:v>
                </c:pt>
              </c:strCache>
            </c:strRef>
          </c:tx>
          <c:spPr>
            <a:solidFill>
              <a:srgbClr val="33CCCC"/>
            </a:solidFill>
            <a:ln w="1025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3.9968066488262233E-2"/>
                  <c:y val="0.18299618149371299"/>
                </c:manualLayout>
              </c:layout>
              <c:spPr>
                <a:noFill/>
                <a:ln w="20515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13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6C-451E-876F-BB022D2662D9}"/>
                </c:ext>
              </c:extLst>
            </c:dLbl>
            <c:dLbl>
              <c:idx val="1"/>
              <c:layout>
                <c:manualLayout>
                  <c:x val="-5.6658020172227576E-2"/>
                  <c:y val="-0.14443369411489324"/>
                </c:manualLayout>
              </c:layout>
              <c:spPr>
                <a:noFill/>
                <a:ln w="20515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13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6C-451E-876F-BB022D2662D9}"/>
                </c:ext>
              </c:extLst>
            </c:dLbl>
            <c:dLbl>
              <c:idx val="2"/>
              <c:layout>
                <c:manualLayout>
                  <c:x val="3.7854001527401045E-2"/>
                  <c:y val="8.6587293035446364E-2"/>
                </c:manualLayout>
              </c:layout>
              <c:spPr>
                <a:noFill/>
                <a:ln w="20515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13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6C-451E-876F-BB022D2662D9}"/>
                </c:ext>
              </c:extLst>
            </c:dLbl>
            <c:spPr>
              <a:noFill/>
              <a:ln w="20515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45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1">
                  <c:v>дотации</c:v>
                </c:pt>
                <c:pt idx="2">
                  <c:v>субвенция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1">
                  <c:v>4019.3</c:v>
                </c:pt>
                <c:pt idx="2">
                  <c:v>100.8</c:v>
                </c:pt>
                <c:pt idx="3">
                  <c:v>672.6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6C-451E-876F-BB022D266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overlay val="0"/>
      <c:spPr>
        <a:noFill/>
        <a:ln w="2565">
          <a:solidFill>
            <a:schemeClr val="tx1"/>
          </a:solidFill>
          <a:prstDash val="solid"/>
        </a:ln>
      </c:spPr>
      <c:txPr>
        <a:bodyPr/>
        <a:lstStyle/>
        <a:p>
          <a:pPr>
            <a:defRPr sz="133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99CC00"/>
    </a:solidFill>
    <a:ln>
      <a:noFill/>
    </a:ln>
  </c:spPr>
  <c:txPr>
    <a:bodyPr/>
    <a:lstStyle/>
    <a:p>
      <a:pPr>
        <a:defRPr sz="145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5"/>
      <c:hPercent val="5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157894736842105E-2"/>
          <c:y val="2.4336283185840708E-2"/>
          <c:w val="0.97607655502392343"/>
          <c:h val="0.95575221238938057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 w="10281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4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5"/>
      <c:hPercent val="5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1111111111111112"/>
          <c:y val="0.36211031175059955"/>
          <c:w val="0.37936507936507935"/>
          <c:h val="0.2805755395683453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31442">
              <a:noFill/>
            </a:ln>
          </c:spPr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A842-4B06-910E-9F9B5285EC4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31442">
                <a:noFill/>
              </a:ln>
            </c:spPr>
            <c:extLst>
              <c:ext xmlns:c16="http://schemas.microsoft.com/office/drawing/2014/chart" uri="{C3380CC4-5D6E-409C-BE32-E72D297353CC}">
                <c16:uniqueId val="{00000001-A842-4B06-910E-9F9B5285EC4A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31442">
                <a:noFill/>
              </a:ln>
            </c:spPr>
            <c:extLst>
              <c:ext xmlns:c16="http://schemas.microsoft.com/office/drawing/2014/chart" uri="{C3380CC4-5D6E-409C-BE32-E72D297353CC}">
                <c16:uniqueId val="{00000002-A842-4B06-910E-9F9B5285EC4A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31442">
                <a:noFill/>
              </a:ln>
            </c:spPr>
            <c:extLst>
              <c:ext xmlns:c16="http://schemas.microsoft.com/office/drawing/2014/chart" uri="{C3380CC4-5D6E-409C-BE32-E72D297353CC}">
                <c16:uniqueId val="{00000003-A842-4B06-910E-9F9B5285EC4A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31442">
                <a:noFill/>
              </a:ln>
            </c:spPr>
            <c:extLst>
              <c:ext xmlns:c16="http://schemas.microsoft.com/office/drawing/2014/chart" uri="{C3380CC4-5D6E-409C-BE32-E72D297353CC}">
                <c16:uniqueId val="{00000004-A842-4B06-910E-9F9B5285EC4A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 w="31442">
                <a:noFill/>
              </a:ln>
            </c:spPr>
            <c:extLst>
              <c:ext xmlns:c16="http://schemas.microsoft.com/office/drawing/2014/chart" uri="{C3380CC4-5D6E-409C-BE32-E72D297353CC}">
                <c16:uniqueId val="{00000005-A842-4B06-910E-9F9B5285EC4A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31442">
                <a:noFill/>
              </a:ln>
            </c:spPr>
            <c:extLst>
              <c:ext xmlns:c16="http://schemas.microsoft.com/office/drawing/2014/chart" uri="{C3380CC4-5D6E-409C-BE32-E72D297353CC}">
                <c16:uniqueId val="{00000006-A842-4B06-910E-9F9B5285EC4A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31442">
                <a:noFill/>
              </a:ln>
            </c:spPr>
            <c:extLst>
              <c:ext xmlns:c16="http://schemas.microsoft.com/office/drawing/2014/chart" uri="{C3380CC4-5D6E-409C-BE32-E72D297353CC}">
                <c16:uniqueId val="{00000007-A842-4B06-910E-9F9B5285EC4A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31442">
                <a:noFill/>
              </a:ln>
            </c:spPr>
            <c:extLst>
              <c:ext xmlns:c16="http://schemas.microsoft.com/office/drawing/2014/chart" uri="{C3380CC4-5D6E-409C-BE32-E72D297353CC}">
                <c16:uniqueId val="{00000008-A842-4B06-910E-9F9B5285EC4A}"/>
              </c:ext>
            </c:extLst>
          </c:dPt>
          <c:dLbls>
            <c:dLbl>
              <c:idx val="0"/>
              <c:layout>
                <c:manualLayout>
                  <c:x val="7.7641243455110809E-2"/>
                  <c:y val="-0.10002813594316134"/>
                </c:manualLayout>
              </c:layout>
              <c:spPr>
                <a:noFill/>
                <a:ln w="31442">
                  <a:noFill/>
                </a:ln>
              </c:spPr>
              <c:txPr>
                <a:bodyPr/>
                <a:lstStyle/>
                <a:p>
                  <a:pPr>
                    <a:defRPr sz="1238" b="1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42-4B06-910E-9F9B5285EC4A}"/>
                </c:ext>
              </c:extLst>
            </c:dLbl>
            <c:dLbl>
              <c:idx val="1"/>
              <c:layout>
                <c:manualLayout>
                  <c:x val="0.23920393468232704"/>
                  <c:y val="0.10331073011760419"/>
                </c:manualLayout>
              </c:layout>
              <c:spPr>
                <a:noFill/>
                <a:ln w="31442">
                  <a:noFill/>
                </a:ln>
              </c:spPr>
              <c:txPr>
                <a:bodyPr/>
                <a:lstStyle/>
                <a:p>
                  <a:pPr>
                    <a:defRPr sz="1238" b="1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42-4B06-910E-9F9B5285EC4A}"/>
                </c:ext>
              </c:extLst>
            </c:dLbl>
            <c:dLbl>
              <c:idx val="2"/>
              <c:layout>
                <c:manualLayout>
                  <c:x val="0.18112888231445456"/>
                  <c:y val="-3.4247742991364571E-3"/>
                </c:manualLayout>
              </c:layout>
              <c:spPr>
                <a:noFill/>
                <a:ln w="31442">
                  <a:noFill/>
                </a:ln>
              </c:spPr>
              <c:txPr>
                <a:bodyPr/>
                <a:lstStyle/>
                <a:p>
                  <a:pPr>
                    <a:defRPr sz="1238" b="1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42-4B06-910E-9F9B5285EC4A}"/>
                </c:ext>
              </c:extLst>
            </c:dLbl>
            <c:dLbl>
              <c:idx val="3"/>
              <c:layout>
                <c:manualLayout>
                  <c:x val="-4.6611129013720297E-2"/>
                  <c:y val="0.15237718357184776"/>
                </c:manualLayout>
              </c:layout>
              <c:spPr>
                <a:noFill/>
                <a:ln w="31442">
                  <a:noFill/>
                </a:ln>
              </c:spPr>
              <c:txPr>
                <a:bodyPr/>
                <a:lstStyle/>
                <a:p>
                  <a:pPr>
                    <a:defRPr sz="1238" b="1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42-4B06-910E-9F9B5285EC4A}"/>
                </c:ext>
              </c:extLst>
            </c:dLbl>
            <c:dLbl>
              <c:idx val="4"/>
              <c:layout>
                <c:manualLayout>
                  <c:x val="-0.12432498257927588"/>
                  <c:y val="3.850515150901767E-2"/>
                </c:manualLayout>
              </c:layout>
              <c:spPr>
                <a:noFill/>
                <a:ln w="31442">
                  <a:noFill/>
                </a:ln>
              </c:spPr>
              <c:txPr>
                <a:bodyPr/>
                <a:lstStyle/>
                <a:p>
                  <a:pPr>
                    <a:defRPr sz="1238" b="1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42-4B06-910E-9F9B5285EC4A}"/>
                </c:ext>
              </c:extLst>
            </c:dLbl>
            <c:dLbl>
              <c:idx val="5"/>
              <c:layout>
                <c:manualLayout>
                  <c:x val="-0.13852178925544914"/>
                  <c:y val="0.10146262537770528"/>
                </c:manualLayout>
              </c:layout>
              <c:spPr>
                <a:noFill/>
                <a:ln w="31442">
                  <a:noFill/>
                </a:ln>
              </c:spPr>
              <c:txPr>
                <a:bodyPr/>
                <a:lstStyle/>
                <a:p>
                  <a:pPr>
                    <a:defRPr sz="1238" b="1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42-4B06-910E-9F9B5285EC4A}"/>
                </c:ext>
              </c:extLst>
            </c:dLbl>
            <c:dLbl>
              <c:idx val="6"/>
              <c:layout>
                <c:manualLayout>
                  <c:x val="-0.20225752997710492"/>
                  <c:y val="9.2112824729179144E-4"/>
                </c:manualLayout>
              </c:layout>
              <c:spPr>
                <a:noFill/>
                <a:ln w="31442">
                  <a:noFill/>
                </a:ln>
              </c:spPr>
              <c:txPr>
                <a:bodyPr/>
                <a:lstStyle/>
                <a:p>
                  <a:pPr>
                    <a:defRPr sz="1238" b="1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42-4B06-910E-9F9B5285EC4A}"/>
                </c:ext>
              </c:extLst>
            </c:dLbl>
            <c:dLbl>
              <c:idx val="7"/>
              <c:layout>
                <c:manualLayout>
                  <c:x val="-0.15180831025781449"/>
                  <c:y val="-0.16061912181082413"/>
                </c:manualLayout>
              </c:layout>
              <c:spPr>
                <a:noFill/>
                <a:ln w="31442">
                  <a:noFill/>
                </a:ln>
              </c:spPr>
              <c:txPr>
                <a:bodyPr/>
                <a:lstStyle/>
                <a:p>
                  <a:pPr>
                    <a:defRPr sz="1238" b="1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42-4B06-910E-9F9B5285EC4A}"/>
                </c:ext>
              </c:extLst>
            </c:dLbl>
            <c:dLbl>
              <c:idx val="8"/>
              <c:layout>
                <c:manualLayout>
                  <c:x val="2.6466947447885969E-2"/>
                  <c:y val="-0.15855849781644635"/>
                </c:manualLayout>
              </c:layout>
              <c:spPr>
                <a:noFill/>
                <a:ln w="31442">
                  <a:noFill/>
                </a:ln>
              </c:spPr>
              <c:txPr>
                <a:bodyPr/>
                <a:lstStyle/>
                <a:p>
                  <a:pPr>
                    <a:defRPr sz="1238" b="1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42-4B06-910E-9F9B5285EC4A}"/>
                </c:ext>
              </c:extLst>
            </c:dLbl>
            <c:spPr>
              <a:noFill/>
              <a:ln w="3144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38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Sheet1!$B$1:$J$1</c:f>
              <c:strCache>
                <c:ptCount val="8"/>
                <c:pt idx="0">
                  <c:v>ОБЩЕГОСУДАРСТВЕННЫЕ ВОПРОСЫ-52,5%</c:v>
                </c:pt>
                <c:pt idx="1">
                  <c:v>НАЦИОНАЛЬНАЯ ОБОРОНА-1,2%</c:v>
                </c:pt>
                <c:pt idx="3">
                  <c:v>НАЦИОНАЛЬНАЯ ЭКОНОМИКА-6,3%</c:v>
                </c:pt>
                <c:pt idx="4">
                  <c:v>ЖИЛИЩНО-КОММУНАЛЬНОЕ ХОЗЯЙСТВО-6,3%</c:v>
                </c:pt>
                <c:pt idx="6">
                  <c:v>КУЛЬТУРА, КИНЕМАТОГРАФИЯ-32,7%</c:v>
                </c:pt>
                <c:pt idx="7">
                  <c:v>СОЦИАЛЬНАЯ ПОЛИТИКА-1,1%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52.5</c:v>
                </c:pt>
                <c:pt idx="1">
                  <c:v>1.2</c:v>
                </c:pt>
                <c:pt idx="3">
                  <c:v>6.3</c:v>
                </c:pt>
                <c:pt idx="4">
                  <c:v>6.3</c:v>
                </c:pt>
                <c:pt idx="6">
                  <c:v>32.700000000000003</c:v>
                </c:pt>
                <c:pt idx="7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842-4B06-910E-9F9B5285EC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63">
          <a:noFill/>
        </a:ln>
      </c:spPr>
    </c:plotArea>
    <c:plotVisOnly val="1"/>
    <c:dispBlanksAs val="zero"/>
    <c:showDLblsOverMax val="0"/>
  </c:chart>
  <c:spPr>
    <a:gradFill rotWithShape="0">
      <a:gsLst>
        <a:gs pos="0">
          <a:srgbClr xmlns:mc="http://schemas.openxmlformats.org/markup-compatibility/2006" xmlns:a14="http://schemas.microsoft.com/office/drawing/2010/main" val="FF0000" mc:Ignorable="a14" a14:legacySpreadsheetColorIndex="32"/>
        </a:gs>
        <a:gs pos="100000">
          <a:srgbClr xmlns:mc="http://schemas.openxmlformats.org/markup-compatibility/2006" xmlns:a14="http://schemas.microsoft.com/office/drawing/2010/main" val="000000" mc:Ignorable="a14" a14:legacySpreadsheetColorIndex="32">
            <a:gamma/>
            <a:shade val="46275"/>
            <a:invGamma/>
          </a:srgbClr>
        </a:gs>
      </a:gsLst>
      <a:lin ang="5400000" scaled="1"/>
    </a:gradFill>
    <a:ln>
      <a:noFill/>
    </a:ln>
  </c:spPr>
  <c:txPr>
    <a:bodyPr/>
    <a:lstStyle/>
    <a:p>
      <a:pPr>
        <a:defRPr sz="123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C488-4738-AE74-079BC2F3D8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488-4738-AE74-079BC2F3D8A2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488-4738-AE74-079BC2F3D8A2}"/>
              </c:ext>
            </c:extLst>
          </c:dPt>
          <c:dPt>
            <c:idx val="3"/>
            <c:bubble3D val="0"/>
            <c:spPr>
              <a:solidFill>
                <a:srgbClr val="0066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488-4738-AE74-079BC2F3D8A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C488-4738-AE74-079BC2F3D8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МП 1</c:v>
                </c:pt>
                <c:pt idx="1">
                  <c:v>МП 2</c:v>
                </c:pt>
                <c:pt idx="2">
                  <c:v>МП 3</c:v>
                </c:pt>
                <c:pt idx="3">
                  <c:v>МП 4</c:v>
                </c:pt>
                <c:pt idx="4">
                  <c:v>МП 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3240</c:v>
                </c:pt>
                <c:pt idx="1">
                  <c:v>68.599999999999994</c:v>
                </c:pt>
                <c:pt idx="2">
                  <c:v>776.5</c:v>
                </c:pt>
                <c:pt idx="3">
                  <c:v>2022.3</c:v>
                </c:pt>
                <c:pt idx="4">
                  <c:v>47.1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88-4738-AE74-079BC2F3D8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D972144-496F-4654-B289-0503ABE81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5DBD592A-E460-47E0-B380-C226CA7E0A98}" type="slidenum">
              <a:rPr lang="ru-RU" altLang="ru-RU" smtClean="0">
                <a:latin typeface="Arial" panose="020B0604020202020204" pitchFamily="34" charset="0"/>
              </a:rPr>
              <a:pPr/>
              <a:t>1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9087D0F3-E949-4BF6-94EB-2588E4AE4869}" type="slidenum">
              <a:rPr lang="ru-RU" altLang="ru-RU" smtClean="0">
                <a:latin typeface="Arial" panose="020B0604020202020204" pitchFamily="34" charset="0"/>
              </a:rPr>
              <a:pPr/>
              <a:t>4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18068 w 794"/>
                <a:gd name="T1" fmla="*/ 5854 h 414"/>
                <a:gd name="T2" fmla="*/ 16158 w 794"/>
                <a:gd name="T3" fmla="*/ 4714 h 414"/>
                <a:gd name="T4" fmla="*/ 12656 w 794"/>
                <a:gd name="T5" fmla="*/ 3115 h 414"/>
                <a:gd name="T6" fmla="*/ 1615 w 794"/>
                <a:gd name="T7" fmla="*/ 0 h 414"/>
                <a:gd name="T8" fmla="*/ 521 w 794"/>
                <a:gd name="T9" fmla="*/ 295 h 414"/>
                <a:gd name="T10" fmla="*/ 0 w 794"/>
                <a:gd name="T11" fmla="*/ 1231 h 414"/>
                <a:gd name="T12" fmla="*/ 635 w 794"/>
                <a:gd name="T13" fmla="*/ 2299 h 414"/>
                <a:gd name="T14" fmla="*/ 12970 w 794"/>
                <a:gd name="T15" fmla="*/ 6065 h 414"/>
                <a:gd name="T16" fmla="*/ 15673 w 794"/>
                <a:gd name="T17" fmla="*/ 5824 h 414"/>
                <a:gd name="T18" fmla="*/ 17858 w 794"/>
                <a:gd name="T19" fmla="*/ 6136 h 414"/>
                <a:gd name="T20" fmla="*/ 18068 w 794"/>
                <a:gd name="T21" fmla="*/ 5854 h 414"/>
                <a:gd name="T22" fmla="*/ 18068 w 794"/>
                <a:gd name="T23" fmla="*/ 5854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388 w 1586"/>
                <a:gd name="T1" fmla="*/ 0 h 821"/>
                <a:gd name="T2" fmla="*/ 3769 w 1586"/>
                <a:gd name="T3" fmla="*/ 958 h 821"/>
                <a:gd name="T4" fmla="*/ 4044 w 1586"/>
                <a:gd name="T5" fmla="*/ 1177 h 821"/>
                <a:gd name="T6" fmla="*/ 4492 w 1586"/>
                <a:gd name="T7" fmla="*/ 1461 h 821"/>
                <a:gd name="T8" fmla="*/ 4433 w 1586"/>
                <a:gd name="T9" fmla="*/ 1515 h 821"/>
                <a:gd name="T10" fmla="*/ 3823 w 1586"/>
                <a:gd name="T11" fmla="*/ 1452 h 821"/>
                <a:gd name="T12" fmla="*/ 3243 w 1586"/>
                <a:gd name="T13" fmla="*/ 1496 h 821"/>
                <a:gd name="T14" fmla="*/ 117 w 1586"/>
                <a:gd name="T15" fmla="*/ 551 h 821"/>
                <a:gd name="T16" fmla="*/ 0 w 1586"/>
                <a:gd name="T17" fmla="*/ 277 h 821"/>
                <a:gd name="T18" fmla="*/ 130 w 1586"/>
                <a:gd name="T19" fmla="*/ 59 h 821"/>
                <a:gd name="T20" fmla="*/ 388 w 1586"/>
                <a:gd name="T21" fmla="*/ 0 h 821"/>
                <a:gd name="T22" fmla="*/ 38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605 h 747"/>
                <a:gd name="T2" fmla="*/ 2631 w 1049"/>
                <a:gd name="T3" fmla="*/ 1391 h 747"/>
                <a:gd name="T4" fmla="*/ 2680 w 1049"/>
                <a:gd name="T5" fmla="*/ 994 h 747"/>
                <a:gd name="T6" fmla="*/ 2994 w 1049"/>
                <a:gd name="T7" fmla="*/ 786 h 747"/>
                <a:gd name="T8" fmla="*/ 223 w 1049"/>
                <a:gd name="T9" fmla="*/ 0 h 747"/>
                <a:gd name="T10" fmla="*/ 0 w 1049"/>
                <a:gd name="T11" fmla="*/ 236 h 747"/>
                <a:gd name="T12" fmla="*/ 0 w 1049"/>
                <a:gd name="T13" fmla="*/ 605 h 747"/>
                <a:gd name="T14" fmla="*/ 0 w 1049"/>
                <a:gd name="T15" fmla="*/ 60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310 w 150"/>
                  <a:gd name="T1" fmla="*/ 0 h 173"/>
                  <a:gd name="T2" fmla="*/ 114 w 150"/>
                  <a:gd name="T3" fmla="*/ 125 h 173"/>
                  <a:gd name="T4" fmla="*/ 0 w 150"/>
                  <a:gd name="T5" fmla="*/ 328 h 173"/>
                  <a:gd name="T6" fmla="*/ 226 w 150"/>
                  <a:gd name="T7" fmla="*/ 303 h 173"/>
                  <a:gd name="T8" fmla="*/ 291 w 150"/>
                  <a:gd name="T9" fmla="*/ 160 h 173"/>
                  <a:gd name="T10" fmla="*/ 424 w 150"/>
                  <a:gd name="T11" fmla="*/ 51 h 173"/>
                  <a:gd name="T12" fmla="*/ 310 w 150"/>
                  <a:gd name="T13" fmla="*/ 0 h 173"/>
                  <a:gd name="T14" fmla="*/ 3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443 w 1684"/>
                  <a:gd name="T1" fmla="*/ 0 h 880"/>
                  <a:gd name="T2" fmla="*/ 179 w 1684"/>
                  <a:gd name="T3" fmla="*/ 97 h 880"/>
                  <a:gd name="T4" fmla="*/ 0 w 1684"/>
                  <a:gd name="T5" fmla="*/ 386 h 880"/>
                  <a:gd name="T6" fmla="*/ 191 w 1684"/>
                  <a:gd name="T7" fmla="*/ 665 h 880"/>
                  <a:gd name="T8" fmla="*/ 3362 w 1684"/>
                  <a:gd name="T9" fmla="*/ 1607 h 880"/>
                  <a:gd name="T10" fmla="*/ 4045 w 1684"/>
                  <a:gd name="T11" fmla="*/ 1548 h 880"/>
                  <a:gd name="T12" fmla="*/ 4598 w 1684"/>
                  <a:gd name="T13" fmla="*/ 1631 h 880"/>
                  <a:gd name="T14" fmla="*/ 4790 w 1684"/>
                  <a:gd name="T15" fmla="*/ 1499 h 880"/>
                  <a:gd name="T16" fmla="*/ 4272 w 1684"/>
                  <a:gd name="T17" fmla="*/ 1231 h 880"/>
                  <a:gd name="T18" fmla="*/ 4061 w 1684"/>
                  <a:gd name="T19" fmla="*/ 950 h 880"/>
                  <a:gd name="T20" fmla="*/ 3895 w 1684"/>
                  <a:gd name="T21" fmla="*/ 977 h 880"/>
                  <a:gd name="T22" fmla="*/ 4093 w 1684"/>
                  <a:gd name="T23" fmla="*/ 1231 h 880"/>
                  <a:gd name="T24" fmla="*/ 4489 w 1684"/>
                  <a:gd name="T25" fmla="*/ 1501 h 880"/>
                  <a:gd name="T26" fmla="*/ 4020 w 1684"/>
                  <a:gd name="T27" fmla="*/ 1459 h 880"/>
                  <a:gd name="T28" fmla="*/ 3467 w 1684"/>
                  <a:gd name="T29" fmla="*/ 1508 h 880"/>
                  <a:gd name="T30" fmla="*/ 3569 w 1684"/>
                  <a:gd name="T31" fmla="*/ 1204 h 880"/>
                  <a:gd name="T32" fmla="*/ 3806 w 1684"/>
                  <a:gd name="T33" fmla="*/ 997 h 880"/>
                  <a:gd name="T34" fmla="*/ 3529 w 1684"/>
                  <a:gd name="T35" fmla="*/ 1023 h 880"/>
                  <a:gd name="T36" fmla="*/ 3314 w 1684"/>
                  <a:gd name="T37" fmla="*/ 1220 h 880"/>
                  <a:gd name="T38" fmla="*/ 3240 w 1684"/>
                  <a:gd name="T39" fmla="*/ 1467 h 880"/>
                  <a:gd name="T40" fmla="*/ 305 w 1684"/>
                  <a:gd name="T41" fmla="*/ 575 h 880"/>
                  <a:gd name="T42" fmla="*/ 227 w 1684"/>
                  <a:gd name="T43" fmla="*/ 398 h 880"/>
                  <a:gd name="T44" fmla="*/ 293 w 1684"/>
                  <a:gd name="T45" fmla="*/ 177 h 880"/>
                  <a:gd name="T46" fmla="*/ 616 w 1684"/>
                  <a:gd name="T47" fmla="*/ 0 h 880"/>
                  <a:gd name="T48" fmla="*/ 443 w 1684"/>
                  <a:gd name="T49" fmla="*/ 0 h 880"/>
                  <a:gd name="T50" fmla="*/ 44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85 w 1190"/>
                  <a:gd name="T1" fmla="*/ 0 h 500"/>
                  <a:gd name="T2" fmla="*/ 3385 w 1190"/>
                  <a:gd name="T3" fmla="*/ 907 h 500"/>
                  <a:gd name="T4" fmla="*/ 3059 w 1190"/>
                  <a:gd name="T5" fmla="*/ 926 h 500"/>
                  <a:gd name="T6" fmla="*/ 0 w 1190"/>
                  <a:gd name="T7" fmla="*/ 50 h 500"/>
                  <a:gd name="T8" fmla="*/ 285 w 1190"/>
                  <a:gd name="T9" fmla="*/ 0 h 500"/>
                  <a:gd name="T10" fmla="*/ 285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332 w 160"/>
                  <a:gd name="T1" fmla="*/ 0 h 335"/>
                  <a:gd name="T2" fmla="*/ 54 w 160"/>
                  <a:gd name="T3" fmla="*/ 195 h 335"/>
                  <a:gd name="T4" fmla="*/ 0 w 160"/>
                  <a:gd name="T5" fmla="*/ 421 h 335"/>
                  <a:gd name="T6" fmla="*/ 95 w 160"/>
                  <a:gd name="T7" fmla="*/ 575 h 335"/>
                  <a:gd name="T8" fmla="*/ 268 w 160"/>
                  <a:gd name="T9" fmla="*/ 614 h 335"/>
                  <a:gd name="T10" fmla="*/ 217 w 160"/>
                  <a:gd name="T11" fmla="*/ 281 h 335"/>
                  <a:gd name="T12" fmla="*/ 457 w 160"/>
                  <a:gd name="T13" fmla="*/ 32 h 335"/>
                  <a:gd name="T14" fmla="*/ 332 w 160"/>
                  <a:gd name="T15" fmla="*/ 0 h 335"/>
                  <a:gd name="T16" fmla="*/ 332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40 w 489"/>
                  <a:gd name="T1" fmla="*/ 64 h 296"/>
                  <a:gd name="T2" fmla="*/ 451 w 489"/>
                  <a:gd name="T3" fmla="*/ 123 h 296"/>
                  <a:gd name="T4" fmla="*/ 914 w 489"/>
                  <a:gd name="T5" fmla="*/ 255 h 296"/>
                  <a:gd name="T6" fmla="*/ 1242 w 489"/>
                  <a:gd name="T7" fmla="*/ 453 h 296"/>
                  <a:gd name="T8" fmla="*/ 920 w 489"/>
                  <a:gd name="T9" fmla="*/ 428 h 296"/>
                  <a:gd name="T10" fmla="*/ 391 w 489"/>
                  <a:gd name="T11" fmla="*/ 272 h 296"/>
                  <a:gd name="T12" fmla="*/ 141 w 489"/>
                  <a:gd name="T13" fmla="*/ 149 h 296"/>
                  <a:gd name="T14" fmla="*/ 301 w 489"/>
                  <a:gd name="T15" fmla="*/ 303 h 296"/>
                  <a:gd name="T16" fmla="*/ 767 w 489"/>
                  <a:gd name="T17" fmla="*/ 502 h 296"/>
                  <a:gd name="T18" fmla="*/ 1314 w 489"/>
                  <a:gd name="T19" fmla="*/ 551 h 296"/>
                  <a:gd name="T20" fmla="*/ 1379 w 489"/>
                  <a:gd name="T21" fmla="*/ 416 h 296"/>
                  <a:gd name="T22" fmla="*/ 1112 w 489"/>
                  <a:gd name="T23" fmla="*/ 224 h 296"/>
                  <a:gd name="T24" fmla="*/ 479 w 489"/>
                  <a:gd name="T25" fmla="*/ 32 h 296"/>
                  <a:gd name="T26" fmla="*/ 0 w 489"/>
                  <a:gd name="T27" fmla="*/ 0 h 296"/>
                  <a:gd name="T28" fmla="*/ 40 w 489"/>
                  <a:gd name="T29" fmla="*/ 64 h 296"/>
                  <a:gd name="T30" fmla="*/ 40 w 489"/>
                  <a:gd name="T31" fmla="*/ 6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395 w 794"/>
                <a:gd name="T1" fmla="*/ 140 h 414"/>
                <a:gd name="T2" fmla="*/ 353 w 794"/>
                <a:gd name="T3" fmla="*/ 113 h 414"/>
                <a:gd name="T4" fmla="*/ 276 w 794"/>
                <a:gd name="T5" fmla="*/ 74 h 414"/>
                <a:gd name="T6" fmla="*/ 35 w 794"/>
                <a:gd name="T7" fmla="*/ 0 h 414"/>
                <a:gd name="T8" fmla="*/ 11 w 794"/>
                <a:gd name="T9" fmla="*/ 7 h 414"/>
                <a:gd name="T10" fmla="*/ 0 w 794"/>
                <a:gd name="T11" fmla="*/ 30 h 414"/>
                <a:gd name="T12" fmla="*/ 13 w 794"/>
                <a:gd name="T13" fmla="*/ 55 h 414"/>
                <a:gd name="T14" fmla="*/ 284 w 794"/>
                <a:gd name="T15" fmla="*/ 145 h 414"/>
                <a:gd name="T16" fmla="*/ 343 w 794"/>
                <a:gd name="T17" fmla="*/ 139 h 414"/>
                <a:gd name="T18" fmla="*/ 391 w 794"/>
                <a:gd name="T19" fmla="*/ 147 h 414"/>
                <a:gd name="T20" fmla="*/ 395 w 794"/>
                <a:gd name="T21" fmla="*/ 140 h 414"/>
                <a:gd name="T22" fmla="*/ 395 w 794"/>
                <a:gd name="T23" fmla="*/ 14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8 w 1586"/>
                <a:gd name="T1" fmla="*/ 0 h 821"/>
                <a:gd name="T2" fmla="*/ 82 w 1586"/>
                <a:gd name="T3" fmla="*/ 23 h 821"/>
                <a:gd name="T4" fmla="*/ 88 w 1586"/>
                <a:gd name="T5" fmla="*/ 28 h 821"/>
                <a:gd name="T6" fmla="*/ 98 w 1586"/>
                <a:gd name="T7" fmla="*/ 35 h 821"/>
                <a:gd name="T8" fmla="*/ 97 w 1586"/>
                <a:gd name="T9" fmla="*/ 36 h 821"/>
                <a:gd name="T10" fmla="*/ 83 w 1586"/>
                <a:gd name="T11" fmla="*/ 35 h 821"/>
                <a:gd name="T12" fmla="*/ 71 w 1586"/>
                <a:gd name="T13" fmla="*/ 36 h 821"/>
                <a:gd name="T14" fmla="*/ 3 w 1586"/>
                <a:gd name="T15" fmla="*/ 13 h 821"/>
                <a:gd name="T16" fmla="*/ 0 w 1586"/>
                <a:gd name="T17" fmla="*/ 7 h 821"/>
                <a:gd name="T18" fmla="*/ 3 w 1586"/>
                <a:gd name="T19" fmla="*/ 1 h 821"/>
                <a:gd name="T20" fmla="*/ 8 w 1586"/>
                <a:gd name="T21" fmla="*/ 0 h 821"/>
                <a:gd name="T22" fmla="*/ 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5 h 747"/>
                <a:gd name="T2" fmla="*/ 58 w 1049"/>
                <a:gd name="T3" fmla="*/ 33 h 747"/>
                <a:gd name="T4" fmla="*/ 59 w 1049"/>
                <a:gd name="T5" fmla="*/ 24 h 747"/>
                <a:gd name="T6" fmla="*/ 65 w 1049"/>
                <a:gd name="T7" fmla="*/ 19 h 747"/>
                <a:gd name="T8" fmla="*/ 5 w 1049"/>
                <a:gd name="T9" fmla="*/ 0 h 747"/>
                <a:gd name="T10" fmla="*/ 0 w 1049"/>
                <a:gd name="T11" fmla="*/ 6 h 747"/>
                <a:gd name="T12" fmla="*/ 0 w 1049"/>
                <a:gd name="T13" fmla="*/ 15 h 747"/>
                <a:gd name="T14" fmla="*/ 0 w 1049"/>
                <a:gd name="T15" fmla="*/ 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7 w 150"/>
                  <a:gd name="T1" fmla="*/ 0 h 173"/>
                  <a:gd name="T2" fmla="*/ 2 w 150"/>
                  <a:gd name="T3" fmla="*/ 3 h 173"/>
                  <a:gd name="T4" fmla="*/ 0 w 150"/>
                  <a:gd name="T5" fmla="*/ 8 h 173"/>
                  <a:gd name="T6" fmla="*/ 5 w 150"/>
                  <a:gd name="T7" fmla="*/ 7 h 173"/>
                  <a:gd name="T8" fmla="*/ 6 w 150"/>
                  <a:gd name="T9" fmla="*/ 4 h 173"/>
                  <a:gd name="T10" fmla="*/ 9 w 150"/>
                  <a:gd name="T11" fmla="*/ 1 h 173"/>
                  <a:gd name="T12" fmla="*/ 7 w 150"/>
                  <a:gd name="T13" fmla="*/ 0 h 173"/>
                  <a:gd name="T14" fmla="*/ 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0 w 1684"/>
                  <a:gd name="T1" fmla="*/ 0 h 880"/>
                  <a:gd name="T2" fmla="*/ 4 w 1684"/>
                  <a:gd name="T3" fmla="*/ 2 h 880"/>
                  <a:gd name="T4" fmla="*/ 0 w 1684"/>
                  <a:gd name="T5" fmla="*/ 9 h 880"/>
                  <a:gd name="T6" fmla="*/ 4 w 1684"/>
                  <a:gd name="T7" fmla="*/ 16 h 880"/>
                  <a:gd name="T8" fmla="*/ 73 w 1684"/>
                  <a:gd name="T9" fmla="*/ 38 h 880"/>
                  <a:gd name="T10" fmla="*/ 88 w 1684"/>
                  <a:gd name="T11" fmla="*/ 37 h 880"/>
                  <a:gd name="T12" fmla="*/ 100 w 1684"/>
                  <a:gd name="T13" fmla="*/ 39 h 880"/>
                  <a:gd name="T14" fmla="*/ 105 w 1684"/>
                  <a:gd name="T15" fmla="*/ 36 h 880"/>
                  <a:gd name="T16" fmla="*/ 93 w 1684"/>
                  <a:gd name="T17" fmla="*/ 29 h 880"/>
                  <a:gd name="T18" fmla="*/ 89 w 1684"/>
                  <a:gd name="T19" fmla="*/ 23 h 880"/>
                  <a:gd name="T20" fmla="*/ 85 w 1684"/>
                  <a:gd name="T21" fmla="*/ 23 h 880"/>
                  <a:gd name="T22" fmla="*/ 90 w 1684"/>
                  <a:gd name="T23" fmla="*/ 29 h 880"/>
                  <a:gd name="T24" fmla="*/ 98 w 1684"/>
                  <a:gd name="T25" fmla="*/ 36 h 880"/>
                  <a:gd name="T26" fmla="*/ 88 w 1684"/>
                  <a:gd name="T27" fmla="*/ 35 h 880"/>
                  <a:gd name="T28" fmla="*/ 76 w 1684"/>
                  <a:gd name="T29" fmla="*/ 36 h 880"/>
                  <a:gd name="T30" fmla="*/ 78 w 1684"/>
                  <a:gd name="T31" fmla="*/ 29 h 880"/>
                  <a:gd name="T32" fmla="*/ 83 w 1684"/>
                  <a:gd name="T33" fmla="*/ 24 h 880"/>
                  <a:gd name="T34" fmla="*/ 77 w 1684"/>
                  <a:gd name="T35" fmla="*/ 24 h 880"/>
                  <a:gd name="T36" fmla="*/ 72 w 1684"/>
                  <a:gd name="T37" fmla="*/ 29 h 880"/>
                  <a:gd name="T38" fmla="*/ 71 w 1684"/>
                  <a:gd name="T39" fmla="*/ 35 h 880"/>
                  <a:gd name="T40" fmla="*/ 7 w 1684"/>
                  <a:gd name="T41" fmla="*/ 14 h 880"/>
                  <a:gd name="T42" fmla="*/ 5 w 1684"/>
                  <a:gd name="T43" fmla="*/ 10 h 880"/>
                  <a:gd name="T44" fmla="*/ 6 w 1684"/>
                  <a:gd name="T45" fmla="*/ 4 h 880"/>
                  <a:gd name="T46" fmla="*/ 13 w 1684"/>
                  <a:gd name="T47" fmla="*/ 0 h 880"/>
                  <a:gd name="T48" fmla="*/ 10 w 1684"/>
                  <a:gd name="T49" fmla="*/ 0 h 880"/>
                  <a:gd name="T50" fmla="*/ 1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6 w 1190"/>
                  <a:gd name="T1" fmla="*/ 0 h 500"/>
                  <a:gd name="T2" fmla="*/ 74 w 1190"/>
                  <a:gd name="T3" fmla="*/ 21 h 500"/>
                  <a:gd name="T4" fmla="*/ 67 w 1190"/>
                  <a:gd name="T5" fmla="*/ 22 h 500"/>
                  <a:gd name="T6" fmla="*/ 0 w 1190"/>
                  <a:gd name="T7" fmla="*/ 1 h 500"/>
                  <a:gd name="T8" fmla="*/ 6 w 1190"/>
                  <a:gd name="T9" fmla="*/ 0 h 500"/>
                  <a:gd name="T10" fmla="*/ 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7 w 160"/>
                  <a:gd name="T1" fmla="*/ 0 h 335"/>
                  <a:gd name="T2" fmla="*/ 1 w 160"/>
                  <a:gd name="T3" fmla="*/ 5 h 335"/>
                  <a:gd name="T4" fmla="*/ 0 w 160"/>
                  <a:gd name="T5" fmla="*/ 10 h 335"/>
                  <a:gd name="T6" fmla="*/ 2 w 160"/>
                  <a:gd name="T7" fmla="*/ 14 h 335"/>
                  <a:gd name="T8" fmla="*/ 6 w 160"/>
                  <a:gd name="T9" fmla="*/ 15 h 335"/>
                  <a:gd name="T10" fmla="*/ 5 w 160"/>
                  <a:gd name="T11" fmla="*/ 7 h 335"/>
                  <a:gd name="T12" fmla="*/ 10 w 160"/>
                  <a:gd name="T13" fmla="*/ 1 h 335"/>
                  <a:gd name="T14" fmla="*/ 7 w 160"/>
                  <a:gd name="T15" fmla="*/ 0 h 335"/>
                  <a:gd name="T16" fmla="*/ 7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 w 489"/>
                  <a:gd name="T1" fmla="*/ 1 h 296"/>
                  <a:gd name="T2" fmla="*/ 10 w 489"/>
                  <a:gd name="T3" fmla="*/ 3 h 296"/>
                  <a:gd name="T4" fmla="*/ 20 w 489"/>
                  <a:gd name="T5" fmla="*/ 6 h 296"/>
                  <a:gd name="T6" fmla="*/ 27 w 489"/>
                  <a:gd name="T7" fmla="*/ 11 h 296"/>
                  <a:gd name="T8" fmla="*/ 20 w 489"/>
                  <a:gd name="T9" fmla="*/ 10 h 296"/>
                  <a:gd name="T10" fmla="*/ 9 w 489"/>
                  <a:gd name="T11" fmla="*/ 6 h 296"/>
                  <a:gd name="T12" fmla="*/ 3 w 489"/>
                  <a:gd name="T13" fmla="*/ 4 h 296"/>
                  <a:gd name="T14" fmla="*/ 7 w 489"/>
                  <a:gd name="T15" fmla="*/ 7 h 296"/>
                  <a:gd name="T16" fmla="*/ 17 w 489"/>
                  <a:gd name="T17" fmla="*/ 12 h 296"/>
                  <a:gd name="T18" fmla="*/ 29 w 489"/>
                  <a:gd name="T19" fmla="*/ 13 h 296"/>
                  <a:gd name="T20" fmla="*/ 30 w 489"/>
                  <a:gd name="T21" fmla="*/ 10 h 296"/>
                  <a:gd name="T22" fmla="*/ 24 w 489"/>
                  <a:gd name="T23" fmla="*/ 5 h 296"/>
                  <a:gd name="T24" fmla="*/ 10 w 489"/>
                  <a:gd name="T25" fmla="*/ 1 h 296"/>
                  <a:gd name="T26" fmla="*/ 0 w 489"/>
                  <a:gd name="T27" fmla="*/ 0 h 296"/>
                  <a:gd name="T28" fmla="*/ 1 w 489"/>
                  <a:gd name="T29" fmla="*/ 1 h 296"/>
                  <a:gd name="T30" fmla="*/ 1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B8D9C-20B1-45A4-9E9B-C5095C141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36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80563-DF47-454E-93C2-16F0C025D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76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36FED-04D5-41B1-957F-A4ED586343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88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3453B-5AE6-4180-9A99-0E7C78635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547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D0D3F-32FD-46C1-B0BC-6E6D1154D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48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218DF-FD83-4625-8229-31C9E0681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22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D4364-6DA1-4C30-B108-0F2C68AB7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10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E9280-381C-4611-9426-C5EB7819A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01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BBBA3-9BE9-4E71-A4D1-B56859341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19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DAC2-E42B-4A0B-9952-3FFCD3A645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776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676BC-804B-4F7B-A479-58485203E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42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13CE6-B2AE-4C89-A0E0-3B7A12C71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12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6A16A-8B58-4C7B-85E2-A1F4DAC62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49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B736DB4-A202-4098-A359-F2395ED66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99 w 2177"/>
                <a:gd name="T1" fmla="*/ 158 h 1298"/>
                <a:gd name="T2" fmla="*/ 178 w 2177"/>
                <a:gd name="T3" fmla="*/ 139 h 1298"/>
                <a:gd name="T4" fmla="*/ 167 w 2177"/>
                <a:gd name="T5" fmla="*/ 60 h 1298"/>
                <a:gd name="T6" fmla="*/ 268 w 2177"/>
                <a:gd name="T7" fmla="*/ 42 h 1298"/>
                <a:gd name="T8" fmla="*/ 273 w 2177"/>
                <a:gd name="T9" fmla="*/ 26 h 1298"/>
                <a:gd name="T10" fmla="*/ 263 w 2177"/>
                <a:gd name="T11" fmla="*/ 13 h 1298"/>
                <a:gd name="T12" fmla="*/ 160 w 2177"/>
                <a:gd name="T13" fmla="*/ 27 h 1298"/>
                <a:gd name="T14" fmla="*/ 153 w 2177"/>
                <a:gd name="T15" fmla="*/ 4 h 1298"/>
                <a:gd name="T16" fmla="*/ 136 w 2177"/>
                <a:gd name="T17" fmla="*/ 0 h 1298"/>
                <a:gd name="T18" fmla="*/ 120 w 2177"/>
                <a:gd name="T19" fmla="*/ 4 h 1298"/>
                <a:gd name="T20" fmla="*/ 111 w 2177"/>
                <a:gd name="T21" fmla="*/ 14 h 1298"/>
                <a:gd name="T22" fmla="*/ 118 w 2177"/>
                <a:gd name="T23" fmla="*/ 36 h 1298"/>
                <a:gd name="T24" fmla="*/ 83 w 2177"/>
                <a:gd name="T25" fmla="*/ 56 h 1298"/>
                <a:gd name="T26" fmla="*/ 123 w 2177"/>
                <a:gd name="T27" fmla="*/ 60 h 1298"/>
                <a:gd name="T28" fmla="*/ 139 w 2177"/>
                <a:gd name="T29" fmla="*/ 112 h 1298"/>
                <a:gd name="T30" fmla="*/ 18 w 2177"/>
                <a:gd name="T31" fmla="*/ 59 h 1298"/>
                <a:gd name="T32" fmla="*/ 6 w 2177"/>
                <a:gd name="T33" fmla="*/ 64 h 1298"/>
                <a:gd name="T34" fmla="*/ 0 w 2177"/>
                <a:gd name="T35" fmla="*/ 80 h 1298"/>
                <a:gd name="T36" fmla="*/ 7 w 2177"/>
                <a:gd name="T37" fmla="*/ 98 h 1298"/>
                <a:gd name="T38" fmla="*/ 143 w 2177"/>
                <a:gd name="T39" fmla="*/ 161 h 1298"/>
                <a:gd name="T40" fmla="*/ 173 w 2177"/>
                <a:gd name="T41" fmla="*/ 157 h 1298"/>
                <a:gd name="T42" fmla="*/ 197 w 2177"/>
                <a:gd name="T43" fmla="*/ 163 h 1298"/>
                <a:gd name="T44" fmla="*/ 199 w 2177"/>
                <a:gd name="T45" fmla="*/ 158 h 1298"/>
                <a:gd name="T46" fmla="*/ 199 w 2177"/>
                <a:gd name="T47" fmla="*/ 158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15 w 143"/>
                <a:gd name="T3" fmla="*/ 0 h 258"/>
                <a:gd name="T4" fmla="*/ 17 w 143"/>
                <a:gd name="T5" fmla="*/ 30 h 258"/>
                <a:gd name="T6" fmla="*/ 1 w 143"/>
                <a:gd name="T7" fmla="*/ 33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7 w 1586"/>
                <a:gd name="T1" fmla="*/ 0 h 821"/>
                <a:gd name="T2" fmla="*/ 166 w 1586"/>
                <a:gd name="T3" fmla="*/ 64 h 821"/>
                <a:gd name="T4" fmla="*/ 178 w 1586"/>
                <a:gd name="T5" fmla="*/ 79 h 821"/>
                <a:gd name="T6" fmla="*/ 198 w 1586"/>
                <a:gd name="T7" fmla="*/ 99 h 821"/>
                <a:gd name="T8" fmla="*/ 195 w 1586"/>
                <a:gd name="T9" fmla="*/ 102 h 821"/>
                <a:gd name="T10" fmla="*/ 168 w 1586"/>
                <a:gd name="T11" fmla="*/ 98 h 821"/>
                <a:gd name="T12" fmla="*/ 143 w 1586"/>
                <a:gd name="T13" fmla="*/ 101 h 821"/>
                <a:gd name="T14" fmla="*/ 5 w 1586"/>
                <a:gd name="T15" fmla="*/ 37 h 821"/>
                <a:gd name="T16" fmla="*/ 0 w 1586"/>
                <a:gd name="T17" fmla="*/ 18 h 821"/>
                <a:gd name="T18" fmla="*/ 5 w 1586"/>
                <a:gd name="T19" fmla="*/ 4 h 821"/>
                <a:gd name="T20" fmla="*/ 17 w 1586"/>
                <a:gd name="T21" fmla="*/ 0 h 821"/>
                <a:gd name="T22" fmla="*/ 1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41 h 747"/>
                <a:gd name="T2" fmla="*/ 116 w 1049"/>
                <a:gd name="T3" fmla="*/ 94 h 747"/>
                <a:gd name="T4" fmla="*/ 118 w 1049"/>
                <a:gd name="T5" fmla="*/ 67 h 747"/>
                <a:gd name="T6" fmla="*/ 132 w 1049"/>
                <a:gd name="T7" fmla="*/ 53 h 747"/>
                <a:gd name="T8" fmla="*/ 10 w 1049"/>
                <a:gd name="T9" fmla="*/ 0 h 747"/>
                <a:gd name="T10" fmla="*/ 0 w 1049"/>
                <a:gd name="T11" fmla="*/ 16 h 747"/>
                <a:gd name="T12" fmla="*/ 0 w 1049"/>
                <a:gd name="T13" fmla="*/ 41 h 747"/>
                <a:gd name="T14" fmla="*/ 0 w 1049"/>
                <a:gd name="T15" fmla="*/ 4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4 h 241"/>
                <a:gd name="T2" fmla="*/ 19 w 272"/>
                <a:gd name="T3" fmla="*/ 0 h 241"/>
                <a:gd name="T4" fmla="*/ 31 w 272"/>
                <a:gd name="T5" fmla="*/ 5 h 241"/>
                <a:gd name="T6" fmla="*/ 33 w 272"/>
                <a:gd name="T7" fmla="*/ 18 h 241"/>
                <a:gd name="T8" fmla="*/ 20 w 272"/>
                <a:gd name="T9" fmla="*/ 19 h 241"/>
                <a:gd name="T10" fmla="*/ 4 w 272"/>
                <a:gd name="T11" fmla="*/ 31 h 241"/>
                <a:gd name="T12" fmla="*/ 0 w 272"/>
                <a:gd name="T13" fmla="*/ 4 h 241"/>
                <a:gd name="T14" fmla="*/ 0 w 272"/>
                <a:gd name="T15" fmla="*/ 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9 w 152"/>
                <a:gd name="T1" fmla="*/ 1 h 224"/>
                <a:gd name="T2" fmla="*/ 19 w 152"/>
                <a:gd name="T3" fmla="*/ 28 h 224"/>
                <a:gd name="T4" fmla="*/ 0 w 152"/>
                <a:gd name="T5" fmla="*/ 1 h 224"/>
                <a:gd name="T6" fmla="*/ 9 w 152"/>
                <a:gd name="T7" fmla="*/ 0 h 224"/>
                <a:gd name="T8" fmla="*/ 19 w 152"/>
                <a:gd name="T9" fmla="*/ 1 h 224"/>
                <a:gd name="T10" fmla="*/ 19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0 h 764"/>
                <a:gd name="T2" fmla="*/ 11 w 386"/>
                <a:gd name="T3" fmla="*/ 0 h 764"/>
                <a:gd name="T4" fmla="*/ 29 w 386"/>
                <a:gd name="T5" fmla="*/ 1 h 764"/>
                <a:gd name="T6" fmla="*/ 49 w 386"/>
                <a:gd name="T7" fmla="*/ 96 h 764"/>
                <a:gd name="T8" fmla="*/ 35 w 386"/>
                <a:gd name="T9" fmla="*/ 91 h 764"/>
                <a:gd name="T10" fmla="*/ 19 w 386"/>
                <a:gd name="T11" fmla="*/ 85 h 764"/>
                <a:gd name="T12" fmla="*/ 0 w 386"/>
                <a:gd name="T13" fmla="*/ 10 h 764"/>
                <a:gd name="T14" fmla="*/ 0 w 386"/>
                <a:gd name="T15" fmla="*/ 1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87 w 728"/>
                <a:gd name="T1" fmla="*/ 0 h 348"/>
                <a:gd name="T2" fmla="*/ 0 w 728"/>
                <a:gd name="T3" fmla="*/ 14 h 348"/>
                <a:gd name="T4" fmla="*/ 4 w 728"/>
                <a:gd name="T5" fmla="*/ 44 h 348"/>
                <a:gd name="T6" fmla="*/ 90 w 728"/>
                <a:gd name="T7" fmla="*/ 30 h 348"/>
                <a:gd name="T8" fmla="*/ 91 w 728"/>
                <a:gd name="T9" fmla="*/ 6 h 348"/>
                <a:gd name="T10" fmla="*/ 87 w 728"/>
                <a:gd name="T11" fmla="*/ 0 h 348"/>
                <a:gd name="T12" fmla="*/ 87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34 w 312"/>
                <a:gd name="T1" fmla="*/ 0 h 135"/>
                <a:gd name="T2" fmla="*/ 0 w 312"/>
                <a:gd name="T3" fmla="*/ 9 h 135"/>
                <a:gd name="T4" fmla="*/ 39 w 312"/>
                <a:gd name="T5" fmla="*/ 16 h 135"/>
                <a:gd name="T6" fmla="*/ 34 w 312"/>
                <a:gd name="T7" fmla="*/ 0 h 135"/>
                <a:gd name="T8" fmla="*/ 34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3 h 175"/>
                    <a:gd name="T2" fmla="*/ 15 w 313"/>
                    <a:gd name="T3" fmla="*/ 1 h 175"/>
                    <a:gd name="T4" fmla="*/ 27 w 313"/>
                    <a:gd name="T5" fmla="*/ 0 h 175"/>
                    <a:gd name="T6" fmla="*/ 37 w 313"/>
                    <a:gd name="T7" fmla="*/ 3 h 175"/>
                    <a:gd name="T8" fmla="*/ 40 w 313"/>
                    <a:gd name="T9" fmla="*/ 11 h 175"/>
                    <a:gd name="T10" fmla="*/ 21 w 313"/>
                    <a:gd name="T11" fmla="*/ 8 h 175"/>
                    <a:gd name="T12" fmla="*/ 10 w 313"/>
                    <a:gd name="T13" fmla="*/ 12 h 175"/>
                    <a:gd name="T14" fmla="*/ 2 w 313"/>
                    <a:gd name="T15" fmla="*/ 21 h 175"/>
                    <a:gd name="T16" fmla="*/ 0 w 313"/>
                    <a:gd name="T17" fmla="*/ 13 h 175"/>
                    <a:gd name="T18" fmla="*/ 0 w 313"/>
                    <a:gd name="T19" fmla="*/ 1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5 h 266"/>
                    <a:gd name="T2" fmla="*/ 20 w 230"/>
                    <a:gd name="T3" fmla="*/ 34 h 266"/>
                    <a:gd name="T4" fmla="*/ 29 w 230"/>
                    <a:gd name="T5" fmla="*/ 32 h 266"/>
                    <a:gd name="T6" fmla="*/ 28 w 230"/>
                    <a:gd name="T7" fmla="*/ 3 h 266"/>
                    <a:gd name="T8" fmla="*/ 21 w 230"/>
                    <a:gd name="T9" fmla="*/ 0 h 266"/>
                    <a:gd name="T10" fmla="*/ 23 w 230"/>
                    <a:gd name="T11" fmla="*/ 25 h 266"/>
                    <a:gd name="T12" fmla="*/ 9 w 230"/>
                    <a:gd name="T13" fmla="*/ 1 h 266"/>
                    <a:gd name="T14" fmla="*/ 0 w 230"/>
                    <a:gd name="T15" fmla="*/ 5 h 266"/>
                    <a:gd name="T16" fmla="*/ 0 w 230"/>
                    <a:gd name="T17" fmla="*/ 5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3 h 234"/>
                    <a:gd name="T2" fmla="*/ 4 w 87"/>
                    <a:gd name="T3" fmla="*/ 12 h 234"/>
                    <a:gd name="T4" fmla="*/ 5 w 87"/>
                    <a:gd name="T5" fmla="*/ 20 h 234"/>
                    <a:gd name="T6" fmla="*/ 3 w 87"/>
                    <a:gd name="T7" fmla="*/ 30 h 234"/>
                    <a:gd name="T8" fmla="*/ 10 w 87"/>
                    <a:gd name="T9" fmla="*/ 28 h 234"/>
                    <a:gd name="T10" fmla="*/ 10 w 87"/>
                    <a:gd name="T11" fmla="*/ 15 h 234"/>
                    <a:gd name="T12" fmla="*/ 5 w 87"/>
                    <a:gd name="T13" fmla="*/ 0 h 234"/>
                    <a:gd name="T14" fmla="*/ 0 w 87"/>
                    <a:gd name="T15" fmla="*/ 3 h 234"/>
                    <a:gd name="T16" fmla="*/ 0 w 87"/>
                    <a:gd name="T17" fmla="*/ 3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3 w 1190"/>
                  <a:gd name="T1" fmla="*/ 0 h 500"/>
                  <a:gd name="T2" fmla="*/ 149 w 1190"/>
                  <a:gd name="T3" fmla="*/ 62 h 500"/>
                  <a:gd name="T4" fmla="*/ 135 w 1190"/>
                  <a:gd name="T5" fmla="*/ 63 h 500"/>
                  <a:gd name="T6" fmla="*/ 0 w 1190"/>
                  <a:gd name="T7" fmla="*/ 4 h 500"/>
                  <a:gd name="T8" fmla="*/ 13 w 1190"/>
                  <a:gd name="T9" fmla="*/ 0 h 500"/>
                  <a:gd name="T10" fmla="*/ 13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 w 489"/>
                  <a:gd name="T1" fmla="*/ 5 h 296"/>
                  <a:gd name="T2" fmla="*/ 20 w 489"/>
                  <a:gd name="T3" fmla="*/ 9 h 296"/>
                  <a:gd name="T4" fmla="*/ 40 w 489"/>
                  <a:gd name="T5" fmla="*/ 18 h 296"/>
                  <a:gd name="T6" fmla="*/ 55 w 489"/>
                  <a:gd name="T7" fmla="*/ 31 h 296"/>
                  <a:gd name="T8" fmla="*/ 40 w 489"/>
                  <a:gd name="T9" fmla="*/ 29 h 296"/>
                  <a:gd name="T10" fmla="*/ 17 w 489"/>
                  <a:gd name="T11" fmla="*/ 19 h 296"/>
                  <a:gd name="T12" fmla="*/ 6 w 489"/>
                  <a:gd name="T13" fmla="*/ 10 h 296"/>
                  <a:gd name="T14" fmla="*/ 13 w 489"/>
                  <a:gd name="T15" fmla="*/ 21 h 296"/>
                  <a:gd name="T16" fmla="*/ 34 w 489"/>
                  <a:gd name="T17" fmla="*/ 34 h 296"/>
                  <a:gd name="T18" fmla="*/ 58 w 489"/>
                  <a:gd name="T19" fmla="*/ 37 h 296"/>
                  <a:gd name="T20" fmla="*/ 61 w 489"/>
                  <a:gd name="T21" fmla="*/ 28 h 296"/>
                  <a:gd name="T22" fmla="*/ 49 w 489"/>
                  <a:gd name="T23" fmla="*/ 15 h 296"/>
                  <a:gd name="T24" fmla="*/ 21 w 489"/>
                  <a:gd name="T25" fmla="*/ 3 h 296"/>
                  <a:gd name="T26" fmla="*/ 0 w 489"/>
                  <a:gd name="T27" fmla="*/ 0 h 296"/>
                  <a:gd name="T28" fmla="*/ 1 w 489"/>
                  <a:gd name="T29" fmla="*/ 5 h 296"/>
                  <a:gd name="T30" fmla="*/ 1 w 489"/>
                  <a:gd name="T31" fmla="*/ 5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3 w 213"/>
                  <a:gd name="T1" fmla="*/ 0 h 478"/>
                  <a:gd name="T2" fmla="*/ 12 w 213"/>
                  <a:gd name="T3" fmla="*/ 3 h 478"/>
                  <a:gd name="T4" fmla="*/ 10 w 213"/>
                  <a:gd name="T5" fmla="*/ 24 h 478"/>
                  <a:gd name="T6" fmla="*/ 14 w 213"/>
                  <a:gd name="T7" fmla="*/ 40 h 478"/>
                  <a:gd name="T8" fmla="*/ 27 w 213"/>
                  <a:gd name="T9" fmla="*/ 56 h 478"/>
                  <a:gd name="T10" fmla="*/ 13 w 213"/>
                  <a:gd name="T11" fmla="*/ 59 h 478"/>
                  <a:gd name="T12" fmla="*/ 4 w 213"/>
                  <a:gd name="T13" fmla="*/ 42 h 478"/>
                  <a:gd name="T14" fmla="*/ 0 w 213"/>
                  <a:gd name="T15" fmla="*/ 7 h 478"/>
                  <a:gd name="T16" fmla="*/ 3 w 213"/>
                  <a:gd name="T17" fmla="*/ 0 h 478"/>
                  <a:gd name="T18" fmla="*/ 3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4 w 150"/>
                    <a:gd name="T1" fmla="*/ 0 h 173"/>
                    <a:gd name="T2" fmla="*/ 5 w 150"/>
                    <a:gd name="T3" fmla="*/ 9 h 173"/>
                    <a:gd name="T4" fmla="*/ 0 w 150"/>
                    <a:gd name="T5" fmla="*/ 22 h 173"/>
                    <a:gd name="T6" fmla="*/ 10 w 150"/>
                    <a:gd name="T7" fmla="*/ 20 h 173"/>
                    <a:gd name="T8" fmla="*/ 13 w 150"/>
                    <a:gd name="T9" fmla="*/ 11 h 173"/>
                    <a:gd name="T10" fmla="*/ 19 w 150"/>
                    <a:gd name="T11" fmla="*/ 4 h 173"/>
                    <a:gd name="T12" fmla="*/ 14 w 150"/>
                    <a:gd name="T13" fmla="*/ 0 h 173"/>
                    <a:gd name="T14" fmla="*/ 14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20 w 1684"/>
                    <a:gd name="T1" fmla="*/ 0 h 880"/>
                    <a:gd name="T2" fmla="*/ 8 w 1684"/>
                    <a:gd name="T3" fmla="*/ 7 h 880"/>
                    <a:gd name="T4" fmla="*/ 0 w 1684"/>
                    <a:gd name="T5" fmla="*/ 26 h 880"/>
                    <a:gd name="T6" fmla="*/ 9 w 1684"/>
                    <a:gd name="T7" fmla="*/ 45 h 880"/>
                    <a:gd name="T8" fmla="*/ 148 w 1684"/>
                    <a:gd name="T9" fmla="*/ 109 h 880"/>
                    <a:gd name="T10" fmla="*/ 178 w 1684"/>
                    <a:gd name="T11" fmla="*/ 105 h 880"/>
                    <a:gd name="T12" fmla="*/ 202 w 1684"/>
                    <a:gd name="T13" fmla="*/ 110 h 880"/>
                    <a:gd name="T14" fmla="*/ 211 w 1684"/>
                    <a:gd name="T15" fmla="*/ 101 h 880"/>
                    <a:gd name="T16" fmla="*/ 188 w 1684"/>
                    <a:gd name="T17" fmla="*/ 83 h 880"/>
                    <a:gd name="T18" fmla="*/ 179 w 1684"/>
                    <a:gd name="T19" fmla="*/ 64 h 880"/>
                    <a:gd name="T20" fmla="*/ 172 w 1684"/>
                    <a:gd name="T21" fmla="*/ 66 h 880"/>
                    <a:gd name="T22" fmla="*/ 180 w 1684"/>
                    <a:gd name="T23" fmla="*/ 83 h 880"/>
                    <a:gd name="T24" fmla="*/ 198 w 1684"/>
                    <a:gd name="T25" fmla="*/ 102 h 880"/>
                    <a:gd name="T26" fmla="*/ 177 w 1684"/>
                    <a:gd name="T27" fmla="*/ 99 h 880"/>
                    <a:gd name="T28" fmla="*/ 153 w 1684"/>
                    <a:gd name="T29" fmla="*/ 102 h 880"/>
                    <a:gd name="T30" fmla="*/ 157 w 1684"/>
                    <a:gd name="T31" fmla="*/ 82 h 880"/>
                    <a:gd name="T32" fmla="*/ 168 w 1684"/>
                    <a:gd name="T33" fmla="*/ 68 h 880"/>
                    <a:gd name="T34" fmla="*/ 156 w 1684"/>
                    <a:gd name="T35" fmla="*/ 69 h 880"/>
                    <a:gd name="T36" fmla="*/ 146 w 1684"/>
                    <a:gd name="T37" fmla="*/ 83 h 880"/>
                    <a:gd name="T38" fmla="*/ 143 w 1684"/>
                    <a:gd name="T39" fmla="*/ 99 h 880"/>
                    <a:gd name="T40" fmla="*/ 14 w 1684"/>
                    <a:gd name="T41" fmla="*/ 39 h 880"/>
                    <a:gd name="T42" fmla="*/ 10 w 1684"/>
                    <a:gd name="T43" fmla="*/ 27 h 880"/>
                    <a:gd name="T44" fmla="*/ 13 w 1684"/>
                    <a:gd name="T45" fmla="*/ 12 h 880"/>
                    <a:gd name="T46" fmla="*/ 28 w 1684"/>
                    <a:gd name="T47" fmla="*/ 0 h 880"/>
                    <a:gd name="T48" fmla="*/ 20 w 1684"/>
                    <a:gd name="T49" fmla="*/ 0 h 880"/>
                    <a:gd name="T50" fmla="*/ 20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5 w 160"/>
                    <a:gd name="T1" fmla="*/ 0 h 335"/>
                    <a:gd name="T2" fmla="*/ 3 w 160"/>
                    <a:gd name="T3" fmla="*/ 13 h 335"/>
                    <a:gd name="T4" fmla="*/ 0 w 160"/>
                    <a:gd name="T5" fmla="*/ 28 h 335"/>
                    <a:gd name="T6" fmla="*/ 5 w 160"/>
                    <a:gd name="T7" fmla="*/ 39 h 335"/>
                    <a:gd name="T8" fmla="*/ 12 w 160"/>
                    <a:gd name="T9" fmla="*/ 41 h 335"/>
                    <a:gd name="T10" fmla="*/ 10 w 160"/>
                    <a:gd name="T11" fmla="*/ 19 h 335"/>
                    <a:gd name="T12" fmla="*/ 20 w 160"/>
                    <a:gd name="T13" fmla="*/ 2 h 335"/>
                    <a:gd name="T14" fmla="*/ 15 w 160"/>
                    <a:gd name="T15" fmla="*/ 0 h 335"/>
                    <a:gd name="T16" fmla="*/ 15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8 w 642"/>
                    <a:gd name="T1" fmla="*/ 112 h 1188"/>
                    <a:gd name="T2" fmla="*/ 0 w 642"/>
                    <a:gd name="T3" fmla="*/ 16 h 1188"/>
                    <a:gd name="T4" fmla="*/ 11 w 642"/>
                    <a:gd name="T5" fmla="*/ 5 h 1188"/>
                    <a:gd name="T6" fmla="*/ 33 w 642"/>
                    <a:gd name="T7" fmla="*/ 0 h 1188"/>
                    <a:gd name="T8" fmla="*/ 50 w 642"/>
                    <a:gd name="T9" fmla="*/ 8 h 1188"/>
                    <a:gd name="T10" fmla="*/ 81 w 642"/>
                    <a:gd name="T11" fmla="*/ 149 h 1188"/>
                    <a:gd name="T12" fmla="*/ 70 w 642"/>
                    <a:gd name="T13" fmla="*/ 137 h 1188"/>
                    <a:gd name="T14" fmla="*/ 45 w 642"/>
                    <a:gd name="T15" fmla="*/ 13 h 1188"/>
                    <a:gd name="T16" fmla="*/ 29 w 642"/>
                    <a:gd name="T17" fmla="*/ 8 h 1188"/>
                    <a:gd name="T18" fmla="*/ 15 w 642"/>
                    <a:gd name="T19" fmla="*/ 10 h 1188"/>
                    <a:gd name="T20" fmla="*/ 10 w 642"/>
                    <a:gd name="T21" fmla="*/ 18 h 1188"/>
                    <a:gd name="T22" fmla="*/ 39 w 642"/>
                    <a:gd name="T23" fmla="*/ 116 h 1188"/>
                    <a:gd name="T24" fmla="*/ 28 w 642"/>
                    <a:gd name="T25" fmla="*/ 112 h 1188"/>
                    <a:gd name="T26" fmla="*/ 28 w 642"/>
                    <a:gd name="T27" fmla="*/ 112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4 h 504"/>
                    <a:gd name="T2" fmla="*/ 10 w 192"/>
                    <a:gd name="T3" fmla="*/ 25 h 504"/>
                    <a:gd name="T4" fmla="*/ 15 w 192"/>
                    <a:gd name="T5" fmla="*/ 40 h 504"/>
                    <a:gd name="T6" fmla="*/ 15 w 192"/>
                    <a:gd name="T7" fmla="*/ 63 h 504"/>
                    <a:gd name="T8" fmla="*/ 24 w 192"/>
                    <a:gd name="T9" fmla="*/ 63 h 504"/>
                    <a:gd name="T10" fmla="*/ 24 w 192"/>
                    <a:gd name="T11" fmla="*/ 45 h 504"/>
                    <a:gd name="T12" fmla="*/ 21 w 192"/>
                    <a:gd name="T13" fmla="*/ 26 h 504"/>
                    <a:gd name="T14" fmla="*/ 13 w 192"/>
                    <a:gd name="T15" fmla="*/ 8 h 504"/>
                    <a:gd name="T16" fmla="*/ 8 w 192"/>
                    <a:gd name="T17" fmla="*/ 0 h 504"/>
                    <a:gd name="T18" fmla="*/ 0 w 192"/>
                    <a:gd name="T19" fmla="*/ 4 h 504"/>
                    <a:gd name="T20" fmla="*/ 0 w 192"/>
                    <a:gd name="T21" fmla="*/ 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38 w 390"/>
                    <a:gd name="T1" fmla="*/ 0 h 269"/>
                    <a:gd name="T2" fmla="*/ 33 w 390"/>
                    <a:gd name="T3" fmla="*/ 3 h 269"/>
                    <a:gd name="T4" fmla="*/ 32 w 390"/>
                    <a:gd name="T5" fmla="*/ 9 h 269"/>
                    <a:gd name="T6" fmla="*/ 0 w 390"/>
                    <a:gd name="T7" fmla="*/ 22 h 269"/>
                    <a:gd name="T8" fmla="*/ 0 w 390"/>
                    <a:gd name="T9" fmla="*/ 28 h 269"/>
                    <a:gd name="T10" fmla="*/ 36 w 390"/>
                    <a:gd name="T11" fmla="*/ 29 h 269"/>
                    <a:gd name="T12" fmla="*/ 40 w 390"/>
                    <a:gd name="T13" fmla="*/ 34 h 269"/>
                    <a:gd name="T14" fmla="*/ 49 w 390"/>
                    <a:gd name="T15" fmla="*/ 34 h 269"/>
                    <a:gd name="T16" fmla="*/ 48 w 390"/>
                    <a:gd name="T17" fmla="*/ 24 h 269"/>
                    <a:gd name="T18" fmla="*/ 15 w 390"/>
                    <a:gd name="T19" fmla="*/ 22 h 269"/>
                    <a:gd name="T20" fmla="*/ 42 w 390"/>
                    <a:gd name="T21" fmla="*/ 12 h 269"/>
                    <a:gd name="T22" fmla="*/ 38 w 390"/>
                    <a:gd name="T23" fmla="*/ 0 h 269"/>
                    <a:gd name="T24" fmla="*/ 38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7 h 424"/>
                    <a:gd name="T2" fmla="*/ 108 w 941"/>
                    <a:gd name="T3" fmla="*/ 0 h 424"/>
                    <a:gd name="T4" fmla="*/ 116 w 941"/>
                    <a:gd name="T5" fmla="*/ 10 h 424"/>
                    <a:gd name="T6" fmla="*/ 118 w 941"/>
                    <a:gd name="T7" fmla="*/ 23 h 424"/>
                    <a:gd name="T8" fmla="*/ 113 w 941"/>
                    <a:gd name="T9" fmla="*/ 36 h 424"/>
                    <a:gd name="T10" fmla="*/ 8 w 941"/>
                    <a:gd name="T11" fmla="*/ 53 h 424"/>
                    <a:gd name="T12" fmla="*/ 7 w 941"/>
                    <a:gd name="T13" fmla="*/ 48 h 424"/>
                    <a:gd name="T14" fmla="*/ 108 w 941"/>
                    <a:gd name="T15" fmla="*/ 31 h 424"/>
                    <a:gd name="T16" fmla="*/ 112 w 941"/>
                    <a:gd name="T17" fmla="*/ 19 h 424"/>
                    <a:gd name="T18" fmla="*/ 105 w 941"/>
                    <a:gd name="T19" fmla="*/ 8 h 424"/>
                    <a:gd name="T20" fmla="*/ 0 w 941"/>
                    <a:gd name="T21" fmla="*/ 24 h 424"/>
                    <a:gd name="T22" fmla="*/ 0 w 941"/>
                    <a:gd name="T23" fmla="*/ 17 h 424"/>
                    <a:gd name="T24" fmla="*/ 0 w 941"/>
                    <a:gd name="T25" fmla="*/ 17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5 h 173"/>
                    <a:gd name="T2" fmla="*/ 9 w 488"/>
                    <a:gd name="T3" fmla="*/ 21 h 173"/>
                    <a:gd name="T4" fmla="*/ 28 w 488"/>
                    <a:gd name="T5" fmla="*/ 20 h 173"/>
                    <a:gd name="T6" fmla="*/ 53 w 488"/>
                    <a:gd name="T7" fmla="*/ 14 h 173"/>
                    <a:gd name="T8" fmla="*/ 62 w 488"/>
                    <a:gd name="T9" fmla="*/ 5 h 173"/>
                    <a:gd name="T10" fmla="*/ 56 w 488"/>
                    <a:gd name="T11" fmla="*/ 0 h 173"/>
                    <a:gd name="T12" fmla="*/ 32 w 488"/>
                    <a:gd name="T13" fmla="*/ 0 h 173"/>
                    <a:gd name="T14" fmla="*/ 14 w 488"/>
                    <a:gd name="T15" fmla="*/ 1 h 173"/>
                    <a:gd name="T16" fmla="*/ 2 w 488"/>
                    <a:gd name="T17" fmla="*/ 9 h 173"/>
                    <a:gd name="T18" fmla="*/ 14 w 488"/>
                    <a:gd name="T19" fmla="*/ 11 h 173"/>
                    <a:gd name="T20" fmla="*/ 35 w 488"/>
                    <a:gd name="T21" fmla="*/ 6 h 173"/>
                    <a:gd name="T22" fmla="*/ 53 w 488"/>
                    <a:gd name="T23" fmla="*/ 6 h 173"/>
                    <a:gd name="T24" fmla="*/ 34 w 488"/>
                    <a:gd name="T25" fmla="*/ 13 h 173"/>
                    <a:gd name="T26" fmla="*/ 18 w 488"/>
                    <a:gd name="T27" fmla="*/ 15 h 173"/>
                    <a:gd name="T28" fmla="*/ 0 w 488"/>
                    <a:gd name="T29" fmla="*/ 15 h 173"/>
                    <a:gd name="T30" fmla="*/ 0 w 488"/>
                    <a:gd name="T31" fmla="*/ 15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3 w 772"/>
                <a:gd name="T1" fmla="*/ 263 h 3266"/>
                <a:gd name="T2" fmla="*/ 7 w 772"/>
                <a:gd name="T3" fmla="*/ 246 h 3266"/>
                <a:gd name="T4" fmla="*/ 6 w 772"/>
                <a:gd name="T5" fmla="*/ 232 h 3266"/>
                <a:gd name="T6" fmla="*/ 7 w 772"/>
                <a:gd name="T7" fmla="*/ 212 h 3266"/>
                <a:gd name="T8" fmla="*/ 11 w 772"/>
                <a:gd name="T9" fmla="*/ 188 h 3266"/>
                <a:gd name="T10" fmla="*/ 12 w 772"/>
                <a:gd name="T11" fmla="*/ 173 h 3266"/>
                <a:gd name="T12" fmla="*/ 11 w 772"/>
                <a:gd name="T13" fmla="*/ 163 h 3266"/>
                <a:gd name="T14" fmla="*/ 7 w 772"/>
                <a:gd name="T15" fmla="*/ 155 h 3266"/>
                <a:gd name="T16" fmla="*/ 7 w 772"/>
                <a:gd name="T17" fmla="*/ 145 h 3266"/>
                <a:gd name="T18" fmla="*/ 8 w 772"/>
                <a:gd name="T19" fmla="*/ 132 h 3266"/>
                <a:gd name="T20" fmla="*/ 14 w 772"/>
                <a:gd name="T21" fmla="*/ 97 h 3266"/>
                <a:gd name="T22" fmla="*/ 14 w 772"/>
                <a:gd name="T23" fmla="*/ 79 h 3266"/>
                <a:gd name="T24" fmla="*/ 13 w 772"/>
                <a:gd name="T25" fmla="*/ 59 h 3266"/>
                <a:gd name="T26" fmla="*/ 8 w 772"/>
                <a:gd name="T27" fmla="*/ 50 h 3266"/>
                <a:gd name="T28" fmla="*/ 4 w 772"/>
                <a:gd name="T29" fmla="*/ 35 h 3266"/>
                <a:gd name="T30" fmla="*/ 0 w 772"/>
                <a:gd name="T31" fmla="*/ 0 h 3266"/>
                <a:gd name="T32" fmla="*/ 1 w 772"/>
                <a:gd name="T33" fmla="*/ 32 h 3266"/>
                <a:gd name="T34" fmla="*/ 3 w 772"/>
                <a:gd name="T35" fmla="*/ 51 h 3266"/>
                <a:gd name="T36" fmla="*/ 7 w 772"/>
                <a:gd name="T37" fmla="*/ 63 h 3266"/>
                <a:gd name="T38" fmla="*/ 11 w 772"/>
                <a:gd name="T39" fmla="*/ 69 h 3266"/>
                <a:gd name="T40" fmla="*/ 11 w 772"/>
                <a:gd name="T41" fmla="*/ 87 h 3266"/>
                <a:gd name="T42" fmla="*/ 9 w 772"/>
                <a:gd name="T43" fmla="*/ 106 h 3266"/>
                <a:gd name="T44" fmla="*/ 5 w 772"/>
                <a:gd name="T45" fmla="*/ 138 h 3266"/>
                <a:gd name="T46" fmla="*/ 4 w 772"/>
                <a:gd name="T47" fmla="*/ 159 h 3266"/>
                <a:gd name="T48" fmla="*/ 9 w 772"/>
                <a:gd name="T49" fmla="*/ 171 h 3266"/>
                <a:gd name="T50" fmla="*/ 8 w 772"/>
                <a:gd name="T51" fmla="*/ 182 h 3266"/>
                <a:gd name="T52" fmla="*/ 5 w 772"/>
                <a:gd name="T53" fmla="*/ 204 h 3266"/>
                <a:gd name="T54" fmla="*/ 3 w 772"/>
                <a:gd name="T55" fmla="*/ 226 h 3266"/>
                <a:gd name="T56" fmla="*/ 5 w 772"/>
                <a:gd name="T57" fmla="*/ 249 h 3266"/>
                <a:gd name="T58" fmla="*/ 8 w 772"/>
                <a:gd name="T59" fmla="*/ 262 h 3266"/>
                <a:gd name="T60" fmla="*/ 12 w 772"/>
                <a:gd name="T61" fmla="*/ 272 h 3266"/>
                <a:gd name="T62" fmla="*/ 13 w 772"/>
                <a:gd name="T63" fmla="*/ 263 h 3266"/>
                <a:gd name="T64" fmla="*/ 13 w 772"/>
                <a:gd name="T65" fmla="*/ 263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3 w 772"/>
                <a:gd name="T1" fmla="*/ 395 h 3266"/>
                <a:gd name="T2" fmla="*/ 7 w 772"/>
                <a:gd name="T3" fmla="*/ 369 h 3266"/>
                <a:gd name="T4" fmla="*/ 6 w 772"/>
                <a:gd name="T5" fmla="*/ 348 h 3266"/>
                <a:gd name="T6" fmla="*/ 7 w 772"/>
                <a:gd name="T7" fmla="*/ 318 h 3266"/>
                <a:gd name="T8" fmla="*/ 11 w 772"/>
                <a:gd name="T9" fmla="*/ 282 h 3266"/>
                <a:gd name="T10" fmla="*/ 12 w 772"/>
                <a:gd name="T11" fmla="*/ 259 h 3266"/>
                <a:gd name="T12" fmla="*/ 11 w 772"/>
                <a:gd name="T13" fmla="*/ 244 h 3266"/>
                <a:gd name="T14" fmla="*/ 7 w 772"/>
                <a:gd name="T15" fmla="*/ 233 h 3266"/>
                <a:gd name="T16" fmla="*/ 7 w 772"/>
                <a:gd name="T17" fmla="*/ 219 h 3266"/>
                <a:gd name="T18" fmla="*/ 8 w 772"/>
                <a:gd name="T19" fmla="*/ 199 h 3266"/>
                <a:gd name="T20" fmla="*/ 14 w 772"/>
                <a:gd name="T21" fmla="*/ 145 h 3266"/>
                <a:gd name="T22" fmla="*/ 14 w 772"/>
                <a:gd name="T23" fmla="*/ 119 h 3266"/>
                <a:gd name="T24" fmla="*/ 13 w 772"/>
                <a:gd name="T25" fmla="*/ 90 h 3266"/>
                <a:gd name="T26" fmla="*/ 8 w 772"/>
                <a:gd name="T27" fmla="*/ 76 h 3266"/>
                <a:gd name="T28" fmla="*/ 4 w 772"/>
                <a:gd name="T29" fmla="*/ 53 h 3266"/>
                <a:gd name="T30" fmla="*/ 0 w 772"/>
                <a:gd name="T31" fmla="*/ 0 h 3266"/>
                <a:gd name="T32" fmla="*/ 1 w 772"/>
                <a:gd name="T33" fmla="*/ 48 h 3266"/>
                <a:gd name="T34" fmla="*/ 3 w 772"/>
                <a:gd name="T35" fmla="*/ 77 h 3266"/>
                <a:gd name="T36" fmla="*/ 7 w 772"/>
                <a:gd name="T37" fmla="*/ 95 h 3266"/>
                <a:gd name="T38" fmla="*/ 11 w 772"/>
                <a:gd name="T39" fmla="*/ 105 h 3266"/>
                <a:gd name="T40" fmla="*/ 11 w 772"/>
                <a:gd name="T41" fmla="*/ 131 h 3266"/>
                <a:gd name="T42" fmla="*/ 9 w 772"/>
                <a:gd name="T43" fmla="*/ 159 h 3266"/>
                <a:gd name="T44" fmla="*/ 5 w 772"/>
                <a:gd name="T45" fmla="*/ 208 h 3266"/>
                <a:gd name="T46" fmla="*/ 4 w 772"/>
                <a:gd name="T47" fmla="*/ 239 h 3266"/>
                <a:gd name="T48" fmla="*/ 9 w 772"/>
                <a:gd name="T49" fmla="*/ 257 h 3266"/>
                <a:gd name="T50" fmla="*/ 8 w 772"/>
                <a:gd name="T51" fmla="*/ 273 h 3266"/>
                <a:gd name="T52" fmla="*/ 5 w 772"/>
                <a:gd name="T53" fmla="*/ 307 h 3266"/>
                <a:gd name="T54" fmla="*/ 3 w 772"/>
                <a:gd name="T55" fmla="*/ 340 h 3266"/>
                <a:gd name="T56" fmla="*/ 5 w 772"/>
                <a:gd name="T57" fmla="*/ 375 h 3266"/>
                <a:gd name="T58" fmla="*/ 8 w 772"/>
                <a:gd name="T59" fmla="*/ 393 h 3266"/>
                <a:gd name="T60" fmla="*/ 12 w 772"/>
                <a:gd name="T61" fmla="*/ 409 h 3266"/>
                <a:gd name="T62" fmla="*/ 13 w 772"/>
                <a:gd name="T63" fmla="*/ 395 h 3266"/>
                <a:gd name="T64" fmla="*/ 13 w 772"/>
                <a:gd name="T65" fmla="*/ 395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2 w 245"/>
                  <a:gd name="T1" fmla="*/ 0 h 806"/>
                  <a:gd name="T2" fmla="*/ 2 w 245"/>
                  <a:gd name="T3" fmla="*/ 16 h 806"/>
                  <a:gd name="T4" fmla="*/ 0 w 245"/>
                  <a:gd name="T5" fmla="*/ 37 h 806"/>
                  <a:gd name="T6" fmla="*/ 1 w 245"/>
                  <a:gd name="T7" fmla="*/ 36 h 806"/>
                  <a:gd name="T8" fmla="*/ 4 w 245"/>
                  <a:gd name="T9" fmla="*/ 17 h 806"/>
                  <a:gd name="T10" fmla="*/ 4 w 245"/>
                  <a:gd name="T11" fmla="*/ 0 h 806"/>
                  <a:gd name="T12" fmla="*/ 2 w 245"/>
                  <a:gd name="T13" fmla="*/ 0 h 806"/>
                  <a:gd name="T14" fmla="*/ 2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5 w 604"/>
                    <a:gd name="T3" fmla="*/ 9 h 349"/>
                    <a:gd name="T4" fmla="*/ 8 w 604"/>
                    <a:gd name="T5" fmla="*/ 16 h 349"/>
                    <a:gd name="T6" fmla="*/ 10 w 604"/>
                    <a:gd name="T7" fmla="*/ 6 h 349"/>
                    <a:gd name="T8" fmla="*/ 6 w 604"/>
                    <a:gd name="T9" fmla="*/ 0 h 349"/>
                    <a:gd name="T10" fmla="*/ 8 w 604"/>
                    <a:gd name="T11" fmla="*/ 9 h 349"/>
                    <a:gd name="T12" fmla="*/ 2 w 604"/>
                    <a:gd name="T13" fmla="*/ 1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2 w 1064"/>
                    <a:gd name="T1" fmla="*/ 6 h 1230"/>
                    <a:gd name="T2" fmla="*/ 8 w 1064"/>
                    <a:gd name="T3" fmla="*/ 16 h 1230"/>
                    <a:gd name="T4" fmla="*/ 3 w 1064"/>
                    <a:gd name="T5" fmla="*/ 35 h 1230"/>
                    <a:gd name="T6" fmla="*/ 0 w 1064"/>
                    <a:gd name="T7" fmla="*/ 50 h 1230"/>
                    <a:gd name="T8" fmla="*/ 1 w 1064"/>
                    <a:gd name="T9" fmla="*/ 56 h 1230"/>
                    <a:gd name="T10" fmla="*/ 4 w 1064"/>
                    <a:gd name="T11" fmla="*/ 54 h 1230"/>
                    <a:gd name="T12" fmla="*/ 9 w 1064"/>
                    <a:gd name="T13" fmla="*/ 41 h 1230"/>
                    <a:gd name="T14" fmla="*/ 14 w 1064"/>
                    <a:gd name="T15" fmla="*/ 24 h 1230"/>
                    <a:gd name="T16" fmla="*/ 17 w 1064"/>
                    <a:gd name="T17" fmla="*/ 12 h 1230"/>
                    <a:gd name="T18" fmla="*/ 17 w 1064"/>
                    <a:gd name="T19" fmla="*/ 4 h 1230"/>
                    <a:gd name="T20" fmla="*/ 16 w 1064"/>
                    <a:gd name="T21" fmla="*/ 0 h 1230"/>
                    <a:gd name="T22" fmla="*/ 13 w 1064"/>
                    <a:gd name="T23" fmla="*/ 3 h 1230"/>
                    <a:gd name="T24" fmla="*/ 16 w 1064"/>
                    <a:gd name="T25" fmla="*/ 5 h 1230"/>
                    <a:gd name="T26" fmla="*/ 14 w 1064"/>
                    <a:gd name="T27" fmla="*/ 16 h 1230"/>
                    <a:gd name="T28" fmla="*/ 11 w 1064"/>
                    <a:gd name="T29" fmla="*/ 30 h 1230"/>
                    <a:gd name="T30" fmla="*/ 6 w 1064"/>
                    <a:gd name="T31" fmla="*/ 46 h 1230"/>
                    <a:gd name="T32" fmla="*/ 2 w 1064"/>
                    <a:gd name="T33" fmla="*/ 50 h 1230"/>
                    <a:gd name="T34" fmla="*/ 2 w 1064"/>
                    <a:gd name="T35" fmla="*/ 43 h 1230"/>
                    <a:gd name="T36" fmla="*/ 7 w 1064"/>
                    <a:gd name="T37" fmla="*/ 23 h 1230"/>
                    <a:gd name="T38" fmla="*/ 13 w 1064"/>
                    <a:gd name="T39" fmla="*/ 5 h 1230"/>
                    <a:gd name="T40" fmla="*/ 12 w 1064"/>
                    <a:gd name="T41" fmla="*/ 6 h 1230"/>
                    <a:gd name="T42" fmla="*/ 12 w 1064"/>
                    <a:gd name="T43" fmla="*/ 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31 w 2002"/>
                    <a:gd name="T1" fmla="*/ 0 h 2521"/>
                    <a:gd name="T2" fmla="*/ 0 w 2002"/>
                    <a:gd name="T3" fmla="*/ 114 h 2521"/>
                    <a:gd name="T4" fmla="*/ 3 w 2002"/>
                    <a:gd name="T5" fmla="*/ 111 h 2521"/>
                    <a:gd name="T6" fmla="*/ 32 w 2002"/>
                    <a:gd name="T7" fmla="*/ 3 h 2521"/>
                    <a:gd name="T8" fmla="*/ 31 w 2002"/>
                    <a:gd name="T9" fmla="*/ 0 h 2521"/>
                    <a:gd name="T10" fmla="*/ 3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 w 3007"/>
                    <a:gd name="T1" fmla="*/ 129 h 3771"/>
                    <a:gd name="T2" fmla="*/ 6 w 3007"/>
                    <a:gd name="T3" fmla="*/ 128 h 3771"/>
                    <a:gd name="T4" fmla="*/ 13 w 3007"/>
                    <a:gd name="T5" fmla="*/ 136 h 3771"/>
                    <a:gd name="T6" fmla="*/ 11 w 3007"/>
                    <a:gd name="T7" fmla="*/ 128 h 3771"/>
                    <a:gd name="T8" fmla="*/ 6 w 3007"/>
                    <a:gd name="T9" fmla="*/ 122 h 3771"/>
                    <a:gd name="T10" fmla="*/ 10 w 3007"/>
                    <a:gd name="T11" fmla="*/ 123 h 3771"/>
                    <a:gd name="T12" fmla="*/ 16 w 3007"/>
                    <a:gd name="T13" fmla="*/ 130 h 3771"/>
                    <a:gd name="T14" fmla="*/ 46 w 3007"/>
                    <a:gd name="T15" fmla="*/ 19 h 3771"/>
                    <a:gd name="T16" fmla="*/ 41 w 3007"/>
                    <a:gd name="T17" fmla="*/ 7 h 3771"/>
                    <a:gd name="T18" fmla="*/ 37 w 3007"/>
                    <a:gd name="T19" fmla="*/ 0 h 3771"/>
                    <a:gd name="T20" fmla="*/ 43 w 3007"/>
                    <a:gd name="T21" fmla="*/ 4 h 3771"/>
                    <a:gd name="T22" fmla="*/ 48 w 3007"/>
                    <a:gd name="T23" fmla="*/ 20 h 3771"/>
                    <a:gd name="T24" fmla="*/ 13 w 3007"/>
                    <a:gd name="T25" fmla="*/ 148 h 3771"/>
                    <a:gd name="T26" fmla="*/ 8 w 3007"/>
                    <a:gd name="T27" fmla="*/ 154 h 3771"/>
                    <a:gd name="T28" fmla="*/ 2 w 3007"/>
                    <a:gd name="T29" fmla="*/ 171 h 3771"/>
                    <a:gd name="T30" fmla="*/ 0 w 3007"/>
                    <a:gd name="T31" fmla="*/ 166 h 3771"/>
                    <a:gd name="T32" fmla="*/ 2 w 3007"/>
                    <a:gd name="T33" fmla="*/ 164 h 3771"/>
                    <a:gd name="T34" fmla="*/ 6 w 3007"/>
                    <a:gd name="T35" fmla="*/ 153 h 3771"/>
                    <a:gd name="T36" fmla="*/ 3 w 3007"/>
                    <a:gd name="T37" fmla="*/ 148 h 3771"/>
                    <a:gd name="T38" fmla="*/ 3 w 3007"/>
                    <a:gd name="T39" fmla="*/ 144 h 3771"/>
                    <a:gd name="T40" fmla="*/ 7 w 3007"/>
                    <a:gd name="T41" fmla="*/ 149 h 3771"/>
                    <a:gd name="T42" fmla="*/ 7 w 3007"/>
                    <a:gd name="T43" fmla="*/ 144 h 3771"/>
                    <a:gd name="T44" fmla="*/ 10 w 3007"/>
                    <a:gd name="T45" fmla="*/ 146 h 3771"/>
                    <a:gd name="T46" fmla="*/ 7 w 3007"/>
                    <a:gd name="T47" fmla="*/ 139 h 3771"/>
                    <a:gd name="T48" fmla="*/ 10 w 3007"/>
                    <a:gd name="T49" fmla="*/ 139 h 3771"/>
                    <a:gd name="T50" fmla="*/ 2 w 3007"/>
                    <a:gd name="T51" fmla="*/ 129 h 3771"/>
                    <a:gd name="T52" fmla="*/ 2 w 3007"/>
                    <a:gd name="T53" fmla="*/ 129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4 h 342"/>
                    <a:gd name="T2" fmla="*/ 4 w 673"/>
                    <a:gd name="T3" fmla="*/ 5 h 342"/>
                    <a:gd name="T4" fmla="*/ 10 w 673"/>
                    <a:gd name="T5" fmla="*/ 16 h 342"/>
                    <a:gd name="T6" fmla="*/ 11 w 673"/>
                    <a:gd name="T7" fmla="*/ 13 h 342"/>
                    <a:gd name="T8" fmla="*/ 7 w 673"/>
                    <a:gd name="T9" fmla="*/ 5 h 342"/>
                    <a:gd name="T10" fmla="*/ 1 w 673"/>
                    <a:gd name="T11" fmla="*/ 0 h 342"/>
                    <a:gd name="T12" fmla="*/ 0 w 673"/>
                    <a:gd name="T13" fmla="*/ 4 h 342"/>
                    <a:gd name="T14" fmla="*/ 0 w 673"/>
                    <a:gd name="T15" fmla="*/ 4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4 h 403"/>
                    <a:gd name="T2" fmla="*/ 6 w 716"/>
                    <a:gd name="T3" fmla="*/ 7 h 403"/>
                    <a:gd name="T4" fmla="*/ 10 w 716"/>
                    <a:gd name="T5" fmla="*/ 18 h 403"/>
                    <a:gd name="T6" fmla="*/ 12 w 716"/>
                    <a:gd name="T7" fmla="*/ 14 h 403"/>
                    <a:gd name="T8" fmla="*/ 7 w 716"/>
                    <a:gd name="T9" fmla="*/ 5 h 403"/>
                    <a:gd name="T10" fmla="*/ 1 w 716"/>
                    <a:gd name="T11" fmla="*/ 0 h 403"/>
                    <a:gd name="T12" fmla="*/ 0 w 716"/>
                    <a:gd name="T13" fmla="*/ 4 h 403"/>
                    <a:gd name="T14" fmla="*/ 0 w 716"/>
                    <a:gd name="T15" fmla="*/ 4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4 h 411"/>
                    <a:gd name="T2" fmla="*/ 5 w 717"/>
                    <a:gd name="T3" fmla="*/ 6 h 411"/>
                    <a:gd name="T4" fmla="*/ 10 w 717"/>
                    <a:gd name="T5" fmla="*/ 19 h 411"/>
                    <a:gd name="T6" fmla="*/ 12 w 717"/>
                    <a:gd name="T7" fmla="*/ 14 h 411"/>
                    <a:gd name="T8" fmla="*/ 6 w 717"/>
                    <a:gd name="T9" fmla="*/ 4 h 411"/>
                    <a:gd name="T10" fmla="*/ 1 w 717"/>
                    <a:gd name="T11" fmla="*/ 0 h 411"/>
                    <a:gd name="T12" fmla="*/ 0 w 717"/>
                    <a:gd name="T13" fmla="*/ 4 h 411"/>
                    <a:gd name="T14" fmla="*/ 0 w 717"/>
                    <a:gd name="T15" fmla="*/ 4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4 h 386"/>
                    <a:gd name="T2" fmla="*/ 4 w 709"/>
                    <a:gd name="T3" fmla="*/ 6 h 386"/>
                    <a:gd name="T4" fmla="*/ 11 w 709"/>
                    <a:gd name="T5" fmla="*/ 18 h 386"/>
                    <a:gd name="T6" fmla="*/ 11 w 709"/>
                    <a:gd name="T7" fmla="*/ 14 h 386"/>
                    <a:gd name="T8" fmla="*/ 5 w 709"/>
                    <a:gd name="T9" fmla="*/ 3 h 386"/>
                    <a:gd name="T10" fmla="*/ 1 w 709"/>
                    <a:gd name="T11" fmla="*/ 0 h 386"/>
                    <a:gd name="T12" fmla="*/ 0 w 709"/>
                    <a:gd name="T13" fmla="*/ 4 h 386"/>
                    <a:gd name="T14" fmla="*/ 0 w 709"/>
                    <a:gd name="T15" fmla="*/ 4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924175"/>
            <a:ext cx="7918450" cy="3384550"/>
          </a:xfrm>
          <a:solidFill>
            <a:srgbClr val="FF990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36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ИСПОЛНЕНИЕ БЮДЖЕТА ПЕТРОПАВЛОВСКОГО СЕЛЬСКОГО ПОСЕЛЕНИЯ  ОКТЯБРЬСКОГО МУНИЦИПАЛЬНОГО РАЙОНА </a:t>
            </a:r>
            <a:br>
              <a:rPr lang="ru-RU" sz="36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ru-RU" sz="36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ЗА 2016 ГОД</a:t>
            </a:r>
          </a:p>
        </p:txBody>
      </p:sp>
      <p:sp>
        <p:nvSpPr>
          <p:cNvPr id="4099" name="AutoShape 14"/>
          <p:cNvSpPr>
            <a:spLocks noChangeArrowheads="1"/>
          </p:cNvSpPr>
          <p:nvPr/>
        </p:nvSpPr>
        <p:spPr bwMode="auto">
          <a:xfrm>
            <a:off x="1258888" y="188913"/>
            <a:ext cx="7129462" cy="431800"/>
          </a:xfrm>
          <a:prstGeom prst="flowChartProcess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663300"/>
                </a:solidFill>
                <a:latin typeface="Arial" panose="020B0604020202020204" pitchFamily="34" charset="0"/>
              </a:rPr>
              <a:t>АДМИНИСТРАЦИЯ ПЕТРОПАВЛОВСКОГО СЕЛЬСКОГО ПОСЕЛЕНИЯ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74713" y="152401"/>
            <a:ext cx="6681787" cy="756320"/>
          </a:xfrm>
        </p:spPr>
        <p:txBody>
          <a:bodyPr/>
          <a:lstStyle/>
          <a:p>
            <a:pPr eaLnBrk="1" hangingPunct="1"/>
            <a:r>
              <a:rPr lang="ru-RU" altLang="ru-RU" sz="2000" dirty="0">
                <a:solidFill>
                  <a:srgbClr val="CC0066"/>
                </a:solidFill>
              </a:rPr>
              <a:t>Структура муниципальных программ  в 2016 году </a:t>
            </a:r>
          </a:p>
        </p:txBody>
      </p:sp>
      <p:graphicFrame>
        <p:nvGraphicFramePr>
          <p:cNvPr id="3" name="Диаграмма 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31166854"/>
              </p:ext>
            </p:extLst>
          </p:nvPr>
        </p:nvGraphicFramePr>
        <p:xfrm>
          <a:off x="1691680" y="1412776"/>
          <a:ext cx="6528320" cy="4218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44352"/>
          </a:xfrm>
        </p:spPr>
        <p:txBody>
          <a:bodyPr/>
          <a:lstStyle/>
          <a:p>
            <a:r>
              <a:rPr lang="ru-RU" sz="2400" dirty="0"/>
              <a:t>Непрограммные направления расходов бюджета в 2016 году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6521462"/>
              </p:ext>
            </p:extLst>
          </p:nvPr>
        </p:nvGraphicFramePr>
        <p:xfrm>
          <a:off x="444500" y="1411288"/>
          <a:ext cx="8699500" cy="510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3" imgW="8686800" imgH="5105445" progId="Excel.Chart.8">
                  <p:embed/>
                </p:oleObj>
              </mc:Choice>
              <mc:Fallback>
                <p:oleObj name="Chart" r:id="rId3" imgW="8686800" imgH="5105445" progId="Excel.Chart.8">
                  <p:embed/>
                  <p:pic>
                    <p:nvPicPr>
                      <p:cNvPr id="18435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1411288"/>
                        <a:ext cx="8699500" cy="5106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0800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r>
              <a:rPr lang="ru-RU" altLang="ru-RU" sz="4000">
                <a:solidFill>
                  <a:srgbClr val="002060"/>
                </a:solidFill>
              </a:rPr>
              <a:t>СПАСИБО  ЗА 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755036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6584950" cy="1511300"/>
          </a:xfrm>
        </p:spPr>
        <p:txBody>
          <a:bodyPr/>
          <a:lstStyle/>
          <a:p>
            <a:pPr eaLnBrk="1" hangingPunct="1"/>
            <a:r>
              <a:rPr lang="ru-RU" altLang="ru-RU" sz="2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  параметры   бюджета</a:t>
            </a:r>
            <a:br>
              <a:rPr lang="ru-RU" altLang="ru-RU" sz="2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Петропавловского сельского   поселения  Октябрьского муниципального района </a:t>
            </a:r>
            <a:br>
              <a:rPr lang="ru-RU" altLang="ru-RU" sz="2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 2016 год</a:t>
            </a:r>
            <a:r>
              <a:rPr lang="ru-RU" altLang="ru-RU"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(тыс.рублей</a:t>
            </a:r>
            <a:r>
              <a:rPr lang="ru-RU" altLang="ru-RU" sz="1400" b="1">
                <a:solidFill>
                  <a:srgbClr val="002060"/>
                </a:solidFill>
                <a:latin typeface="Arial" panose="020B0604020202020204" pitchFamily="34" charset="0"/>
              </a:rPr>
              <a:t>)</a:t>
            </a:r>
            <a:endParaRPr lang="ru-RU" altLang="ru-RU" sz="2000" b="1">
              <a:solidFill>
                <a:srgbClr val="0000FF"/>
              </a:solidFill>
            </a:endParaRPr>
          </a:p>
        </p:txBody>
      </p:sp>
      <p:sp>
        <p:nvSpPr>
          <p:cNvPr id="10" name="AutoShape 4"/>
          <p:cNvSpPr>
            <a:spLocks noGrp="1" noChangeArrowheads="1"/>
          </p:cNvSpPr>
          <p:nvPr>
            <p:ph idx="1"/>
          </p:nvPr>
        </p:nvSpPr>
        <p:spPr>
          <a:xfrm>
            <a:off x="611188" y="1954213"/>
            <a:ext cx="3382962" cy="1666875"/>
          </a:xfrm>
          <a:prstGeom prst="roundRect">
            <a:avLst>
              <a:gd name="adj" fmla="val 16667"/>
            </a:avLst>
          </a:prstGeom>
          <a:solidFill>
            <a:srgbClr val="FFCC00">
              <a:alpha val="50980"/>
            </a:srgbClr>
          </a:solidFill>
          <a:ln w="38100">
            <a:solidFill>
              <a:srgbClr val="993300"/>
            </a:solidFill>
          </a:ln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b="1" dirty="0">
                <a:latin typeface="Garamond" pitchFamily="18" charset="0"/>
              </a:rPr>
              <a:t>Доходы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4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6131,9</a:t>
            </a: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5219700" y="1916113"/>
            <a:ext cx="3382963" cy="1666875"/>
          </a:xfrm>
          <a:prstGeom prst="roundRect">
            <a:avLst>
              <a:gd name="adj" fmla="val 16667"/>
            </a:avLst>
          </a:prstGeom>
          <a:solidFill>
            <a:srgbClr val="FFCC00">
              <a:alpha val="50980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Расходы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4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6195,1</a:t>
            </a:r>
          </a:p>
        </p:txBody>
      </p:sp>
      <p:sp>
        <p:nvSpPr>
          <p:cNvPr id="6149" name="AutoShape 6"/>
          <p:cNvSpPr>
            <a:spLocks noChangeArrowheads="1"/>
          </p:cNvSpPr>
          <p:nvPr/>
        </p:nvSpPr>
        <p:spPr bwMode="auto">
          <a:xfrm rot="10800000">
            <a:off x="3779838" y="3429000"/>
            <a:ext cx="1511300" cy="1223963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rgbClr val="333300">
              <a:alpha val="54901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2987675" y="4797425"/>
            <a:ext cx="3382963" cy="1666875"/>
          </a:xfrm>
          <a:prstGeom prst="roundRect">
            <a:avLst>
              <a:gd name="adj" fmla="val 16667"/>
            </a:avLst>
          </a:prstGeom>
          <a:solidFill>
            <a:srgbClr val="FFCC00">
              <a:alpha val="50999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Дефицит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4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63,2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6"/>
          <p:cNvSpPr>
            <a:spLocks noChangeArrowheads="1"/>
          </p:cNvSpPr>
          <p:nvPr/>
        </p:nvSpPr>
        <p:spPr bwMode="auto">
          <a:xfrm>
            <a:off x="395288" y="549275"/>
            <a:ext cx="2590800" cy="1152525"/>
          </a:xfrm>
          <a:prstGeom prst="flowChartAlternateProcess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Программно-целевой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метод бюджетного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планирования</a:t>
            </a:r>
          </a:p>
        </p:txBody>
      </p: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3203575" y="549275"/>
            <a:ext cx="5472113" cy="1150938"/>
          </a:xfrm>
          <a:prstGeom prst="flowChartAlternateProcess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На реализацию 5муниципальных программ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направлено 6154,5 тыс. рублей или 99%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всех расходов бюджета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Петропавловского сельского поселения. </a:t>
            </a: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395288" y="1916113"/>
            <a:ext cx="2592387" cy="2520950"/>
          </a:xfrm>
          <a:prstGeom prst="flowChartAlternateProcess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Предоставление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качественных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бюджетных услуг</a:t>
            </a:r>
          </a:p>
        </p:txBody>
      </p:sp>
      <p:sp>
        <p:nvSpPr>
          <p:cNvPr id="7173" name="AutoShape 9"/>
          <p:cNvSpPr>
            <a:spLocks noChangeArrowheads="1"/>
          </p:cNvSpPr>
          <p:nvPr/>
        </p:nvSpPr>
        <p:spPr bwMode="auto">
          <a:xfrm>
            <a:off x="3059113" y="1916113"/>
            <a:ext cx="5834062" cy="2520950"/>
          </a:xfrm>
          <a:prstGeom prst="flowChartAlternateProcess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Из бюджета Петропавловского сельского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выдано субсидий бюджетным учреждениям на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сумму 2025,3 тыс. рублей ( 33% от всех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расходов бюджета поселения).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Фактическое исполнение объма бюджетных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средств, выделенных в виде субсидий составило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100,0%.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7174" name="AutoShape 10"/>
          <p:cNvSpPr>
            <a:spLocks noChangeArrowheads="1"/>
          </p:cNvSpPr>
          <p:nvPr/>
        </p:nvSpPr>
        <p:spPr bwMode="auto">
          <a:xfrm>
            <a:off x="900113" y="5157788"/>
            <a:ext cx="6985000" cy="1236662"/>
          </a:xfrm>
          <a:prstGeom prst="curvedUpArrow">
            <a:avLst>
              <a:gd name="adj1" fmla="val 112965"/>
              <a:gd name="adj2" fmla="val 225931"/>
              <a:gd name="adj3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Extra Bold" pitchFamily="34" charset="0"/>
              </a:rPr>
              <a:t>ДИНАМИКА ДОХОДОВ БЮДЖЕТА ПЕТРОПАВЛОВСКОГО СЕЛЬСКОГО ПОСЕЛЕНИЯ ОКТЯБРЬСКОГО МУНИЦИПАЛЬНОГО  РАЙОНА В 2016Г.</a:t>
            </a:r>
            <a:endParaRPr lang="ru-RU" sz="32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bertus Extra Bold" pitchFamily="34" charset="0"/>
            </a:endParaRP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64590"/>
              </p:ext>
            </p:extLst>
          </p:nvPr>
        </p:nvGraphicFramePr>
        <p:xfrm>
          <a:off x="693476" y="1752600"/>
          <a:ext cx="7416824" cy="4658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569325" cy="60086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800" b="1" dirty="0">
                <a:solidFill>
                  <a:srgbClr val="0033CC"/>
                </a:solidFill>
                <a:latin typeface="Albertus Extra Bold" pitchFamily="34" charset="0"/>
              </a:rPr>
              <a:t>Объем налоговых и неналоговых доходов бюджета Петропавловского  сельского поселения в 2016 году составил 1122,8</a:t>
            </a:r>
            <a:r>
              <a:rPr lang="ru-RU" altLang="ru-RU" sz="1800" b="1" dirty="0">
                <a:solidFill>
                  <a:srgbClr val="006699"/>
                </a:solidFill>
                <a:latin typeface="Albertus Extra Bold" pitchFamily="34" charset="0"/>
              </a:rPr>
              <a:t> </a:t>
            </a:r>
            <a:r>
              <a:rPr lang="ru-RU" altLang="ru-RU" sz="1800" b="1" dirty="0">
                <a:solidFill>
                  <a:srgbClr val="0033CC"/>
                </a:solidFill>
                <a:latin typeface="Albertus Extra Bold" pitchFamily="34" charset="0"/>
              </a:rPr>
              <a:t>тыс. рублей</a:t>
            </a:r>
          </a:p>
          <a:p>
            <a:pPr eaLnBrk="1" hangingPunct="1">
              <a:buFontTx/>
              <a:buNone/>
            </a:pPr>
            <a:endParaRPr lang="ru-RU" altLang="ru-RU" sz="1800" b="1" dirty="0">
              <a:solidFill>
                <a:srgbClr val="0033CC"/>
              </a:solidFill>
              <a:latin typeface="Albertus Extra Bold" pitchFamily="34" charset="0"/>
            </a:endParaRPr>
          </a:p>
        </p:txBody>
      </p:sp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3995738" y="908050"/>
            <a:ext cx="4824412" cy="433388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</a:rPr>
              <a:t>Налог на доходы физических лиц – 154,7</a:t>
            </a:r>
          </a:p>
        </p:txBody>
      </p:sp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3995738" y="1557338"/>
            <a:ext cx="4752975" cy="431800"/>
          </a:xfrm>
          <a:prstGeom prst="flowChartAlternateProcess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</a:rPr>
              <a:t>Акцизы –410,5</a:t>
            </a:r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3995738" y="2235684"/>
            <a:ext cx="4752975" cy="401154"/>
          </a:xfrm>
          <a:prstGeom prst="flowChartAlternate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</a:rPr>
              <a:t>Государственная пошлина – 5,5</a:t>
            </a:r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3995738" y="2852738"/>
            <a:ext cx="4752975" cy="431800"/>
          </a:xfrm>
          <a:prstGeom prst="flowChartAlternateProcess">
            <a:avLst/>
          </a:prstGeom>
          <a:solidFill>
            <a:srgbClr val="FF6699"/>
          </a:solidFill>
          <a:ln w="9525">
            <a:solidFill>
              <a:srgbClr val="FF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</a:rPr>
              <a:t>Налоги на имущество – 497,1</a:t>
            </a:r>
          </a:p>
        </p:txBody>
      </p:sp>
      <p:sp>
        <p:nvSpPr>
          <p:cNvPr id="10247" name="AutoShape 8"/>
          <p:cNvSpPr>
            <a:spLocks noChangeArrowheads="1"/>
          </p:cNvSpPr>
          <p:nvPr/>
        </p:nvSpPr>
        <p:spPr bwMode="auto">
          <a:xfrm>
            <a:off x="3995738" y="3500438"/>
            <a:ext cx="4681537" cy="433387"/>
          </a:xfrm>
          <a:prstGeom prst="flowChartAlternateProcess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</a:rPr>
              <a:t>Неналоговые доходы – 60,5</a:t>
            </a:r>
          </a:p>
        </p:txBody>
      </p:sp>
      <p:sp>
        <p:nvSpPr>
          <p:cNvPr id="10248" name="AutoShape 9"/>
          <p:cNvSpPr>
            <a:spLocks noChangeArrowheads="1"/>
          </p:cNvSpPr>
          <p:nvPr/>
        </p:nvSpPr>
        <p:spPr bwMode="auto">
          <a:xfrm rot="-2455135">
            <a:off x="935038" y="1050925"/>
            <a:ext cx="1943100" cy="5472113"/>
          </a:xfrm>
          <a:prstGeom prst="curvedRightArrow">
            <a:avLst>
              <a:gd name="adj1" fmla="val 56324"/>
              <a:gd name="adj2" fmla="val 112647"/>
              <a:gd name="adj3" fmla="val 33333"/>
            </a:avLst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10249" name="Picture 13" descr="2_pre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005263"/>
            <a:ext cx="428625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6"/>
          <p:cNvSpPr>
            <a:spLocks noGrp="1" noChangeArrowheads="1"/>
          </p:cNvSpPr>
          <p:nvPr>
            <p:ph type="title"/>
          </p:nvPr>
        </p:nvSpPr>
        <p:spPr>
          <a:solidFill>
            <a:srgbClr val="FF99FF"/>
          </a:solidFill>
        </p:spPr>
        <p:txBody>
          <a:bodyPr/>
          <a:lstStyle/>
          <a:p>
            <a:pPr eaLnBrk="1" hangingPunct="1"/>
            <a:r>
              <a:rPr lang="ru-RU" altLang="ru-RU" sz="2400" b="1" dirty="0"/>
              <a:t>Структура налоговых доходов бюджета Петропавловского сельского поселения Октябрьского муниципального района в 2016 году</a:t>
            </a:r>
          </a:p>
        </p:txBody>
      </p:sp>
      <p:graphicFrame>
        <p:nvGraphicFramePr>
          <p:cNvPr id="2" name="Object 1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645968"/>
              </p:ext>
            </p:extLst>
          </p:nvPr>
        </p:nvGraphicFramePr>
        <p:xfrm>
          <a:off x="727075" y="1879600"/>
          <a:ext cx="7789863" cy="4519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60376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ru-RU" altLang="ru-RU" sz="2400" b="1" dirty="0">
                <a:solidFill>
                  <a:srgbClr val="CC66FF"/>
                </a:solidFill>
              </a:rPr>
              <a:t>Безвозмездные поступления </a:t>
            </a:r>
            <a:br>
              <a:rPr lang="ru-RU" altLang="ru-RU" sz="2400" b="1" dirty="0">
                <a:solidFill>
                  <a:srgbClr val="CC66FF"/>
                </a:solidFill>
              </a:rPr>
            </a:br>
            <a:endParaRPr lang="ru-RU" altLang="ru-RU" sz="2400" b="1" dirty="0">
              <a:solidFill>
                <a:srgbClr val="CC66FF"/>
              </a:solidFill>
            </a:endParaRP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73539397"/>
              </p:ext>
            </p:extLst>
          </p:nvPr>
        </p:nvGraphicFramePr>
        <p:xfrm>
          <a:off x="702686" y="1988840"/>
          <a:ext cx="7594600" cy="355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1259632" y="-1"/>
            <a:ext cx="6296868" cy="1772817"/>
          </a:xfrm>
        </p:spPr>
        <p:txBody>
          <a:bodyPr/>
          <a:lstStyle/>
          <a:p>
            <a:pPr eaLnBrk="1" hangingPunct="1"/>
            <a:br>
              <a:rPr lang="ru-RU" altLang="ru-RU" sz="2400" b="1" dirty="0">
                <a:solidFill>
                  <a:srgbClr val="0033CC"/>
                </a:solidFill>
              </a:rPr>
            </a:br>
            <a:br>
              <a:rPr lang="ru-RU" altLang="ru-RU" sz="2400" b="1" dirty="0">
                <a:solidFill>
                  <a:srgbClr val="0033CC"/>
                </a:solidFill>
              </a:rPr>
            </a:br>
            <a:br>
              <a:rPr lang="ru-RU" altLang="ru-RU" sz="2400" b="1" dirty="0">
                <a:solidFill>
                  <a:srgbClr val="0033CC"/>
                </a:solidFill>
              </a:rPr>
            </a:br>
            <a:br>
              <a:rPr lang="ru-RU" altLang="ru-RU" sz="2400" b="1" dirty="0">
                <a:solidFill>
                  <a:srgbClr val="0033CC"/>
                </a:solidFill>
              </a:rPr>
            </a:br>
            <a:br>
              <a:rPr lang="ru-RU" altLang="ru-RU" sz="2400" b="1" dirty="0">
                <a:solidFill>
                  <a:srgbClr val="0033CC"/>
                </a:solidFill>
              </a:rPr>
            </a:br>
            <a:br>
              <a:rPr lang="ru-RU" altLang="ru-RU" sz="2400" b="1" dirty="0">
                <a:solidFill>
                  <a:srgbClr val="0033CC"/>
                </a:solidFill>
              </a:rPr>
            </a:br>
            <a:br>
              <a:rPr lang="ru-RU" altLang="ru-RU" sz="2400" b="1" dirty="0">
                <a:solidFill>
                  <a:srgbClr val="0033CC"/>
                </a:solidFill>
              </a:rPr>
            </a:br>
            <a:br>
              <a:rPr lang="ru-RU" altLang="ru-RU" sz="2400" b="1" dirty="0">
                <a:solidFill>
                  <a:srgbClr val="0033CC"/>
                </a:solidFill>
              </a:rPr>
            </a:br>
            <a:br>
              <a:rPr lang="ru-RU" altLang="ru-RU" sz="2400" b="1" dirty="0">
                <a:solidFill>
                  <a:srgbClr val="0033CC"/>
                </a:solidFill>
              </a:rPr>
            </a:br>
            <a:br>
              <a:rPr lang="ru-RU" altLang="ru-RU" sz="2400" b="1" dirty="0">
                <a:solidFill>
                  <a:srgbClr val="0033CC"/>
                </a:solidFill>
              </a:rPr>
            </a:br>
            <a:br>
              <a:rPr lang="ru-RU" altLang="ru-RU" sz="2400" b="1" dirty="0">
                <a:solidFill>
                  <a:srgbClr val="0033CC"/>
                </a:solidFill>
              </a:rPr>
            </a:br>
            <a:br>
              <a:rPr lang="ru-RU" altLang="ru-RU" sz="2400" b="1" dirty="0">
                <a:solidFill>
                  <a:srgbClr val="0033CC"/>
                </a:solidFill>
              </a:rPr>
            </a:br>
            <a:br>
              <a:rPr lang="ru-RU" altLang="ru-RU" sz="2400" b="1" dirty="0">
                <a:solidFill>
                  <a:srgbClr val="0033CC"/>
                </a:solidFill>
              </a:rPr>
            </a:br>
            <a:br>
              <a:rPr lang="ru-RU" altLang="ru-RU" sz="2400" b="1" dirty="0">
                <a:solidFill>
                  <a:srgbClr val="0033CC"/>
                </a:solidFill>
              </a:rPr>
            </a:br>
            <a:br>
              <a:rPr lang="ru-RU" altLang="ru-RU" sz="2400" b="1" dirty="0">
                <a:solidFill>
                  <a:srgbClr val="0033CC"/>
                </a:solidFill>
              </a:rPr>
            </a:br>
            <a:br>
              <a:rPr lang="ru-RU" altLang="ru-RU" sz="2400" b="1" dirty="0">
                <a:solidFill>
                  <a:srgbClr val="0033CC"/>
                </a:solidFill>
              </a:rPr>
            </a:br>
            <a:br>
              <a:rPr lang="ru-RU" altLang="ru-RU" sz="2400" b="1" dirty="0">
                <a:solidFill>
                  <a:srgbClr val="0033CC"/>
                </a:solidFill>
              </a:rPr>
            </a:br>
            <a:br>
              <a:rPr lang="ru-RU" altLang="ru-RU" sz="2400" b="1" dirty="0">
                <a:solidFill>
                  <a:srgbClr val="0033CC"/>
                </a:solidFill>
              </a:rPr>
            </a:br>
            <a:r>
              <a:rPr lang="ru-RU" altLang="ru-RU" sz="2000" b="1" i="1" dirty="0">
                <a:solidFill>
                  <a:srgbClr val="0033CC"/>
                </a:solidFill>
              </a:rPr>
              <a:t>Структура расходов бюджета Петропавловского сельского поселения Октябрьского муниципального района в 2016 </a:t>
            </a:r>
            <a:r>
              <a:rPr lang="ru-RU" altLang="ru-RU" sz="2000" b="1" dirty="0">
                <a:solidFill>
                  <a:srgbClr val="0033CC"/>
                </a:solidFill>
              </a:rPr>
              <a:t>году –6195,1</a:t>
            </a:r>
            <a:r>
              <a:rPr lang="ru-RU" altLang="ru-RU" sz="2000" b="1" dirty="0"/>
              <a:t> </a:t>
            </a:r>
            <a:r>
              <a:rPr lang="ru-RU" altLang="ru-RU" sz="2000" b="1" dirty="0">
                <a:solidFill>
                  <a:srgbClr val="0033CC"/>
                </a:solidFill>
              </a:rPr>
              <a:t>тыс. рублей</a:t>
            </a:r>
            <a:br>
              <a:rPr lang="ru-RU" altLang="ru-RU" sz="2000" dirty="0"/>
            </a:br>
            <a:endParaRPr lang="ru-RU" altLang="ru-RU" sz="2000" dirty="0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736600" y="2817813"/>
          <a:ext cx="3675063" cy="167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46474950"/>
              </p:ext>
            </p:extLst>
          </p:nvPr>
        </p:nvGraphicFramePr>
        <p:xfrm>
          <a:off x="899592" y="1484784"/>
          <a:ext cx="7891463" cy="494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11188" y="260351"/>
            <a:ext cx="8075612" cy="839664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Реализация муниципальных программ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 в </a:t>
            </a: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ea typeface="+mj-ea"/>
                <a:cs typeface="Arial" charset="0"/>
              </a:rPr>
              <a:t>2016 году</a:t>
            </a:r>
            <a:r>
              <a:rPr lang="ru-RU" sz="20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 (тыс.рублей)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341438"/>
            <a:ext cx="8229600" cy="2447925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2000" b="1" i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Перечень МП: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750" y="1773238"/>
            <a:ext cx="4464050" cy="19082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МП  </a:t>
            </a:r>
            <a:r>
              <a:rPr lang="ru-RU" sz="2800" dirty="0"/>
              <a:t>1</a:t>
            </a:r>
            <a:r>
              <a:rPr lang="ru-RU" dirty="0"/>
              <a:t> .«Совершенствование муниципального управления в Петропавловском сельском поселении Октябрьского муниципального района Пермского края»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18453" y="1754522"/>
            <a:ext cx="3774722" cy="19082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dirty="0"/>
              <a:t>МП </a:t>
            </a:r>
            <a:r>
              <a:rPr lang="ru-RU" sz="2800" dirty="0"/>
              <a:t>2</a:t>
            </a:r>
            <a:r>
              <a:rPr lang="ru-RU" dirty="0"/>
              <a:t>."</a:t>
            </a:r>
            <a:r>
              <a:rPr lang="ru-RU" b="1" dirty="0"/>
              <a:t>«Социальная поддержка граждан Петропавловского сельского </a:t>
            </a:r>
            <a:r>
              <a:rPr lang="ru-RU" sz="1600" b="1" dirty="0"/>
              <a:t>поселения</a:t>
            </a:r>
            <a:r>
              <a:rPr lang="ru-RU" b="1" dirty="0"/>
              <a:t> Октябрьского муниципального района Пермского края»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645024"/>
            <a:ext cx="4320480" cy="19082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МП </a:t>
            </a:r>
            <a:r>
              <a:rPr lang="ru-RU" sz="2800" dirty="0"/>
              <a:t>3</a:t>
            </a:r>
            <a:r>
              <a:rPr lang="ru-RU" dirty="0"/>
              <a:t>.«Комплексное развитие систем жизнеобеспечения  в Петропавловском сельском поселении Октябрьского муниципального  района Пермского края»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76949" y="3644900"/>
            <a:ext cx="3816226" cy="156966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dirty="0"/>
              <a:t>МП </a:t>
            </a:r>
            <a:r>
              <a:rPr lang="ru-RU" sz="2400" dirty="0"/>
              <a:t>4</a:t>
            </a:r>
            <a:r>
              <a:rPr lang="ru-RU" dirty="0"/>
              <a:t>.«Развитие  сферы культуры в Петропавловском сельском поселении Октябрьского муниципального  района Пермского края»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1188" y="5589588"/>
            <a:ext cx="7129462" cy="1015663"/>
          </a:xfrm>
          <a:prstGeom prst="rect">
            <a:avLst/>
          </a:prstGeom>
          <a:solidFill>
            <a:srgbClr val="0066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МП </a:t>
            </a:r>
            <a:r>
              <a:rPr lang="ru-RU" sz="2400" dirty="0"/>
              <a:t>5</a:t>
            </a:r>
            <a:r>
              <a:rPr lang="ru-RU" dirty="0"/>
              <a:t>. «</a:t>
            </a:r>
            <a:r>
              <a:rPr lang="en-US" b="1" dirty="0" err="1"/>
              <a:t>Управление</a:t>
            </a:r>
            <a:r>
              <a:rPr lang="en-US" b="1" dirty="0"/>
              <a:t> </a:t>
            </a:r>
            <a:r>
              <a:rPr lang="en-US" b="1" dirty="0" err="1"/>
              <a:t>земельными</a:t>
            </a:r>
            <a:r>
              <a:rPr lang="en-US" b="1" dirty="0"/>
              <a:t> </a:t>
            </a:r>
            <a:r>
              <a:rPr lang="en-US" b="1" dirty="0" err="1"/>
              <a:t>ресурсами</a:t>
            </a:r>
            <a:r>
              <a:rPr lang="en-US" b="1" dirty="0"/>
              <a:t> и </a:t>
            </a:r>
            <a:r>
              <a:rPr lang="en-US" b="1" dirty="0" err="1"/>
              <a:t>имуществом</a:t>
            </a:r>
            <a:r>
              <a:rPr lang="en-US" b="1" dirty="0"/>
              <a:t> </a:t>
            </a:r>
            <a:r>
              <a:rPr lang="en-US" b="1" dirty="0" err="1"/>
              <a:t>Петропавловского</a:t>
            </a:r>
            <a:r>
              <a:rPr lang="en-US" b="1" dirty="0"/>
              <a:t> </a:t>
            </a:r>
            <a:r>
              <a:rPr lang="en-US" b="1" dirty="0" err="1"/>
              <a:t>сельского</a:t>
            </a:r>
            <a:r>
              <a:rPr lang="en-US" b="1" dirty="0"/>
              <a:t>  </a:t>
            </a:r>
            <a:r>
              <a:rPr lang="en-US" b="1" dirty="0" err="1"/>
              <a:t>поселения</a:t>
            </a:r>
            <a:r>
              <a:rPr lang="en-US" b="1" dirty="0"/>
              <a:t> </a:t>
            </a:r>
            <a:r>
              <a:rPr lang="en-US" b="1" dirty="0" err="1"/>
              <a:t>Октябрьского</a:t>
            </a:r>
            <a:r>
              <a:rPr lang="en-US" b="1" dirty="0"/>
              <a:t> </a:t>
            </a:r>
            <a:r>
              <a:rPr lang="en-US" b="1" dirty="0" err="1"/>
              <a:t>муниципального</a:t>
            </a:r>
            <a:r>
              <a:rPr lang="en-US" b="1" dirty="0"/>
              <a:t> </a:t>
            </a:r>
            <a:r>
              <a:rPr lang="en-US" b="1" dirty="0" err="1"/>
              <a:t>района</a:t>
            </a:r>
            <a:r>
              <a:rPr lang="en-US" b="1" dirty="0"/>
              <a:t> </a:t>
            </a:r>
            <a:r>
              <a:rPr lang="en-US" b="1" dirty="0" err="1"/>
              <a:t>Пермского</a:t>
            </a:r>
            <a:r>
              <a:rPr lang="en-US" b="1" dirty="0"/>
              <a:t> </a:t>
            </a:r>
            <a:r>
              <a:rPr lang="en-US" b="1" dirty="0" err="1"/>
              <a:t>края</a:t>
            </a:r>
            <a:r>
              <a:rPr lang="en-US" b="1" dirty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094643"/>
      </p:ext>
    </p:extLst>
  </p:cSld>
  <p:clrMapOvr>
    <a:masterClrMapping/>
  </p:clrMapOvr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666</TotalTime>
  <Words>270</Words>
  <Application>Microsoft Office PowerPoint</Application>
  <PresentationFormat>Экран (4:3)</PresentationFormat>
  <Paragraphs>54</Paragraphs>
  <Slides>12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Albertus Extra Bold</vt:lpstr>
      <vt:lpstr>Arial</vt:lpstr>
      <vt:lpstr>Comic Sans MS</vt:lpstr>
      <vt:lpstr>Garamond</vt:lpstr>
      <vt:lpstr>Georgia</vt:lpstr>
      <vt:lpstr>Times New Roman</vt:lpstr>
      <vt:lpstr>Wingdings</vt:lpstr>
      <vt:lpstr>Wingdings 2</vt:lpstr>
      <vt:lpstr>Пастель</vt:lpstr>
      <vt:lpstr>Диаграмма Microsoft Excel</vt:lpstr>
      <vt:lpstr>ИСПОЛНЕНИЕ БЮДЖЕТА ПЕТРОПАВЛОВСКОГО СЕЛЬСКОГО ПОСЕЛЕНИЯ  ОКТЯБРЬСКОГО МУНИЦИПАЛЬНОГО РАЙОНА  ЗА 2016 ГОД</vt:lpstr>
      <vt:lpstr>Основные   параметры   бюджета Петропавловского сельского   поселения  Октябрьского муниципального района  за  2016 год (тыс.рублей)</vt:lpstr>
      <vt:lpstr>Презентация PowerPoint</vt:lpstr>
      <vt:lpstr>ДИНАМИКА ДОХОДОВ БЮДЖЕТА ПЕТРОПАВЛОВСКОГО СЕЛЬСКОГО ПОСЕЛЕНИЯ ОКТЯБРЬСКОГО МУНИЦИПАЛЬНОГО  РАЙОНА В 2016Г.</vt:lpstr>
      <vt:lpstr>Презентация PowerPoint</vt:lpstr>
      <vt:lpstr>Структура налоговых доходов бюджета Петропавловского сельского поселения Октябрьского муниципального района в 2016 году</vt:lpstr>
      <vt:lpstr>Безвозмездные поступления  </vt:lpstr>
      <vt:lpstr>                  Структура расходов бюджета Петропавловского сельского поселения Октябрьского муниципального района в 2016 году –6195,1 тыс. рублей </vt:lpstr>
      <vt:lpstr>Презентация PowerPoint</vt:lpstr>
      <vt:lpstr>Структура муниципальных программ  в 2016 году </vt:lpstr>
      <vt:lpstr>Непрограммные направления расходов бюджета в 2016 году</vt:lpstr>
      <vt:lpstr>Презентация PowerPoint</vt:lpstr>
    </vt:vector>
  </TitlesOfParts>
  <Company>-=:=-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БОКОВСКОГО СЕЛЬСКОГО ПОСЕЛЕНИЯ  НА 2014-2016 ГОДЫ</dc:title>
  <dc:creator>Боковское С/П</dc:creator>
  <cp:lastModifiedBy>Айрат Низаметдинов</cp:lastModifiedBy>
  <cp:revision>100</cp:revision>
  <dcterms:created xsi:type="dcterms:W3CDTF">2014-05-12T08:21:05Z</dcterms:created>
  <dcterms:modified xsi:type="dcterms:W3CDTF">2018-03-22T18:17:48Z</dcterms:modified>
</cp:coreProperties>
</file>