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9" r:id="rId3"/>
    <p:sldId id="268" r:id="rId4"/>
    <p:sldId id="270" r:id="rId5"/>
    <p:sldId id="271" r:id="rId6"/>
    <p:sldId id="272" r:id="rId7"/>
    <p:sldId id="267" r:id="rId8"/>
  </p:sldIdLst>
  <p:sldSz cx="6858000" cy="9906000" type="A4"/>
  <p:notesSz cx="6797675" cy="9926638"/>
  <p:defaultTextStyle>
    <a:defPPr>
      <a:defRPr lang="ru-R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0000"/>
    <a:srgbClr val="800000"/>
    <a:srgbClr val="006600"/>
    <a:srgbClr val="336600"/>
    <a:srgbClr val="339933"/>
    <a:srgbClr val="FF0000"/>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755" autoAdjust="0"/>
    <p:restoredTop sz="94660"/>
  </p:normalViewPr>
  <p:slideViewPr>
    <p:cSldViewPr>
      <p:cViewPr>
        <p:scale>
          <a:sx n="100" d="100"/>
          <a:sy n="100" d="100"/>
        </p:scale>
        <p:origin x="-1164" y="204"/>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958"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Calibri" pitchFamily="34" charset="0"/>
              </a:defRPr>
            </a:lvl1pPr>
          </a:lstStyle>
          <a:p>
            <a:pPr>
              <a:defRPr/>
            </a:pPr>
            <a:endParaRPr lang="ru-RU"/>
          </a:p>
        </p:txBody>
      </p:sp>
      <p:sp>
        <p:nvSpPr>
          <p:cNvPr id="19459" name="Rectangle 3"/>
          <p:cNvSpPr>
            <a:spLocks noGrp="1" noChangeArrowheads="1"/>
          </p:cNvSpPr>
          <p:nvPr>
            <p:ph type="dt" idx="1"/>
          </p:nvPr>
        </p:nvSpPr>
        <p:spPr bwMode="auto">
          <a:xfrm>
            <a:off x="3851098" y="0"/>
            <a:ext cx="2944958"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Calibri" pitchFamily="34" charset="0"/>
              </a:defRPr>
            </a:lvl1pPr>
          </a:lstStyle>
          <a:p>
            <a:pPr>
              <a:defRPr/>
            </a:pPr>
            <a:fld id="{2A30F6A1-765B-4034-ABE9-F2680050BE04}" type="datetimeFigureOut">
              <a:rPr lang="ru-RU"/>
              <a:pPr>
                <a:defRPr/>
              </a:pPr>
              <a:t>15.10.2015</a:t>
            </a:fld>
            <a:endParaRPr lang="ru-RU"/>
          </a:p>
        </p:txBody>
      </p:sp>
      <p:sp>
        <p:nvSpPr>
          <p:cNvPr id="9220" name="Rectangle 4"/>
          <p:cNvSpPr>
            <a:spLocks noGrp="1" noRot="1" noChangeAspect="1" noChangeArrowheads="1" noTextEdit="1"/>
          </p:cNvSpPr>
          <p:nvPr>
            <p:ph type="sldImg" idx="2"/>
          </p:nvPr>
        </p:nvSpPr>
        <p:spPr bwMode="auto">
          <a:xfrm>
            <a:off x="2109788" y="744538"/>
            <a:ext cx="2578100" cy="3722687"/>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79606" y="4715710"/>
            <a:ext cx="5438464"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9462" name="Rectangle 6"/>
          <p:cNvSpPr>
            <a:spLocks noGrp="1" noChangeArrowheads="1"/>
          </p:cNvSpPr>
          <p:nvPr>
            <p:ph type="ftr" sz="quarter" idx="4"/>
          </p:nvPr>
        </p:nvSpPr>
        <p:spPr bwMode="auto">
          <a:xfrm>
            <a:off x="0" y="9428242"/>
            <a:ext cx="2944958"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Calibri" pitchFamily="34" charset="0"/>
              </a:defRPr>
            </a:lvl1pPr>
          </a:lstStyle>
          <a:p>
            <a:pPr>
              <a:defRPr/>
            </a:pPr>
            <a:endParaRPr lang="ru-RU"/>
          </a:p>
        </p:txBody>
      </p:sp>
      <p:sp>
        <p:nvSpPr>
          <p:cNvPr id="19463" name="Rectangle 7"/>
          <p:cNvSpPr>
            <a:spLocks noGrp="1" noChangeArrowheads="1"/>
          </p:cNvSpPr>
          <p:nvPr>
            <p:ph type="sldNum" sz="quarter" idx="5"/>
          </p:nvPr>
        </p:nvSpPr>
        <p:spPr bwMode="auto">
          <a:xfrm>
            <a:off x="3851098" y="9428242"/>
            <a:ext cx="2944958"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Calibri" pitchFamily="34" charset="0"/>
              </a:defRPr>
            </a:lvl1pPr>
          </a:lstStyle>
          <a:p>
            <a:pPr>
              <a:defRPr/>
            </a:pPr>
            <a:fld id="{36A53423-7AE0-483F-8E81-A22202EC9DF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CB26DA2-7E37-45D1-A533-966FDBC4BCEC}" type="datetimeFigureOut">
              <a:rPr lang="ru-RU"/>
              <a:pPr>
                <a:defRPr/>
              </a:pPr>
              <a:t>15.10.2015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678165-7645-4B69-BE8D-9D445058B3B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8AA9FA-5775-488E-AABD-8DCACC148D42}" type="datetimeFigureOut">
              <a:rPr lang="ru-RU"/>
              <a:pPr>
                <a:defRPr/>
              </a:pPr>
              <a:t>15.10.2015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E971C0-3981-49DE-818B-05F80B889FD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BCACF63-9C31-466E-AC3A-77EA64E9CF78}" type="datetimeFigureOut">
              <a:rPr lang="ru-RU"/>
              <a:pPr>
                <a:defRPr/>
              </a:pPr>
              <a:t>15.10.2015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8AAA18-D40E-4D79-B4D8-030B3B8154B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7F5146D-291A-4D83-AD2D-6229DFC08E9F}" type="datetimeFigureOut">
              <a:rPr lang="ru-RU"/>
              <a:pPr>
                <a:defRPr/>
              </a:pPr>
              <a:t>15.10.2015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133501-9153-40D5-9448-82B0B54856E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0028667-63D7-4549-8D1B-5B829072ECD9}" type="datetimeFigureOut">
              <a:rPr lang="ru-RU"/>
              <a:pPr>
                <a:defRPr/>
              </a:pPr>
              <a:t>15.10.2015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66B3A9-CC2E-48D4-8AF6-147CACDDE41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3B8254B-330F-41A5-AA40-F0527DE6B3BC}" type="datetimeFigureOut">
              <a:rPr lang="ru-RU"/>
              <a:pPr>
                <a:defRPr/>
              </a:pPr>
              <a:t>15.10.2015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A95AF7B-2FF1-4954-B443-BAC472FD984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67CE69F-0665-42DB-82F9-A64305E3525E}" type="datetimeFigureOut">
              <a:rPr lang="ru-RU"/>
              <a:pPr>
                <a:defRPr/>
              </a:pPr>
              <a:t>15.10.2015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1917037-FCF2-49CC-A145-01A2B1D4F72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52528AA-3836-4A3D-AE9B-D1787F6CEAD4}" type="datetimeFigureOut">
              <a:rPr lang="ru-RU"/>
              <a:pPr>
                <a:defRPr/>
              </a:pPr>
              <a:t>15.10.2015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50675A1-BF1B-44DA-B70B-6F50438FFD7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1541381-092C-4A9E-98E9-F660304A8424}" type="datetimeFigureOut">
              <a:rPr lang="ru-RU"/>
              <a:pPr>
                <a:defRPr/>
              </a:pPr>
              <a:t>15.10.2015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ACD3D05-3B97-4F35-97EA-5B8601D4ED2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5E4D6A3-1A5B-4EE9-8A2A-62A70B00E2B8}" type="datetimeFigureOut">
              <a:rPr lang="ru-RU"/>
              <a:pPr>
                <a:defRPr/>
              </a:pPr>
              <a:t>15.10.2015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DB901A4-C61D-49E7-8804-A62BEFFB897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696F608-529D-4BC3-8F3A-A00D6F927825}" type="datetimeFigureOut">
              <a:rPr lang="ru-RU"/>
              <a:pPr>
                <a:defRPr/>
              </a:pPr>
              <a:t>15.10.2015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1B1C7C-31FD-44EA-815E-ECD6A567F3C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96875"/>
            <a:ext cx="6172200" cy="165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311400"/>
            <a:ext cx="6172200" cy="653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9182100"/>
            <a:ext cx="1600200" cy="525463"/>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fld id="{D2FB15B0-C256-4DB5-B4CE-0ECC937C36C2}" type="datetimeFigureOut">
              <a:rPr lang="ru-RU"/>
              <a:pPr>
                <a:defRPr/>
              </a:pPr>
              <a:t>15.10.2015</a:t>
            </a:fld>
            <a:endParaRPr lang="ru-RU"/>
          </a:p>
        </p:txBody>
      </p:sp>
      <p:sp>
        <p:nvSpPr>
          <p:cNvPr id="5" name="Нижний колонтитул 4"/>
          <p:cNvSpPr>
            <a:spLocks noGrp="1"/>
          </p:cNvSpPr>
          <p:nvPr>
            <p:ph type="ftr" sz="quarter" idx="3"/>
          </p:nvPr>
        </p:nvSpPr>
        <p:spPr>
          <a:xfrm>
            <a:off x="2343150" y="9182100"/>
            <a:ext cx="2171700" cy="525463"/>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4914900" y="9182100"/>
            <a:ext cx="1600200" cy="525463"/>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4490562E-C7F2-4928-B719-DEA3C8C85AC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Текст 9"/>
          <p:cNvSpPr>
            <a:spLocks noGrp="1"/>
          </p:cNvSpPr>
          <p:nvPr>
            <p:ph type="body" sz="half" idx="2"/>
          </p:nvPr>
        </p:nvSpPr>
        <p:spPr>
          <a:xfrm>
            <a:off x="0" y="7616825"/>
            <a:ext cx="6858000" cy="1800225"/>
          </a:xfrm>
        </p:spPr>
        <p:txBody>
          <a:bodyPr/>
          <a:lstStyle/>
          <a:p>
            <a:pPr algn="ctr" eaLnBrk="1" hangingPunct="1">
              <a:lnSpc>
                <a:spcPct val="80000"/>
              </a:lnSpc>
            </a:pPr>
            <a:endParaRPr lang="ru-RU" b="1" dirty="0" smtClean="0">
              <a:solidFill>
                <a:srgbClr val="006600"/>
              </a:solidFill>
              <a:latin typeface="Arial" charset="0"/>
              <a:cs typeface="Arial" charset="0"/>
            </a:endParaRPr>
          </a:p>
          <a:p>
            <a:pPr algn="ctr" eaLnBrk="1" hangingPunct="1">
              <a:lnSpc>
                <a:spcPct val="80000"/>
              </a:lnSpc>
            </a:pPr>
            <a:r>
              <a:rPr lang="ru-RU" sz="1600" b="1" dirty="0" smtClean="0">
                <a:solidFill>
                  <a:srgbClr val="006600"/>
                </a:solidFill>
                <a:latin typeface="Arial" charset="0"/>
                <a:cs typeface="Arial" charset="0"/>
              </a:rPr>
              <a:t>Ответы, на интересующие Вас вопросы </a:t>
            </a:r>
          </a:p>
          <a:p>
            <a:pPr algn="ctr" eaLnBrk="1" hangingPunct="1">
              <a:lnSpc>
                <a:spcPct val="80000"/>
              </a:lnSpc>
            </a:pPr>
            <a:r>
              <a:rPr lang="ru-RU" sz="1600" b="1" dirty="0" smtClean="0">
                <a:solidFill>
                  <a:srgbClr val="006600"/>
                </a:solidFill>
                <a:latin typeface="Arial" charset="0"/>
                <a:cs typeface="Arial" charset="0"/>
              </a:rPr>
              <a:t>в сфере кадастрового учета,</a:t>
            </a:r>
          </a:p>
          <a:p>
            <a:pPr algn="ctr" eaLnBrk="1" hangingPunct="1">
              <a:lnSpc>
                <a:spcPct val="80000"/>
              </a:lnSpc>
            </a:pPr>
            <a:r>
              <a:rPr lang="ru-RU" sz="1600" b="1" dirty="0" smtClean="0">
                <a:solidFill>
                  <a:srgbClr val="006600"/>
                </a:solidFill>
                <a:latin typeface="Arial" charset="0"/>
                <a:cs typeface="Arial" charset="0"/>
              </a:rPr>
              <a:t>Вы можете получить:</a:t>
            </a:r>
          </a:p>
          <a:p>
            <a:pPr algn="ctr" eaLnBrk="1" hangingPunct="1">
              <a:lnSpc>
                <a:spcPct val="80000"/>
              </a:lnSpc>
            </a:pPr>
            <a:r>
              <a:rPr lang="ru-RU" sz="1800" b="1" dirty="0" smtClean="0">
                <a:solidFill>
                  <a:srgbClr val="006600"/>
                </a:solidFill>
                <a:latin typeface="Arial" charset="0"/>
                <a:cs typeface="Arial" charset="0"/>
              </a:rPr>
              <a:t>8 800 100-34-34 </a:t>
            </a:r>
            <a:r>
              <a:rPr lang="en-US" sz="1800" b="1" dirty="0" smtClean="0">
                <a:solidFill>
                  <a:srgbClr val="006600"/>
                </a:solidFill>
                <a:latin typeface="Arial" charset="0"/>
                <a:cs typeface="Arial" charset="0"/>
              </a:rPr>
              <a:t>-</a:t>
            </a:r>
            <a:r>
              <a:rPr lang="ru-RU" sz="1800" b="1" dirty="0" smtClean="0">
                <a:solidFill>
                  <a:srgbClr val="006600"/>
                </a:solidFill>
                <a:latin typeface="Arial" charset="0"/>
                <a:cs typeface="Arial" charset="0"/>
              </a:rPr>
              <a:t> «горячая линия» </a:t>
            </a:r>
          </a:p>
          <a:p>
            <a:pPr algn="ctr" eaLnBrk="1" hangingPunct="1">
              <a:lnSpc>
                <a:spcPct val="80000"/>
              </a:lnSpc>
            </a:pPr>
            <a:r>
              <a:rPr lang="en-US" sz="1800" b="1" u="sng" dirty="0" smtClean="0">
                <a:solidFill>
                  <a:srgbClr val="006600"/>
                </a:solidFill>
                <a:latin typeface="Arial" charset="0"/>
                <a:cs typeface="Arial" charset="0"/>
              </a:rPr>
              <a:t>https</a:t>
            </a:r>
            <a:r>
              <a:rPr lang="en-US" sz="1800" b="1" u="sng" dirty="0" smtClean="0">
                <a:solidFill>
                  <a:srgbClr val="006600"/>
                </a:solidFill>
                <a:latin typeface="Arial" pitchFamily="34" charset="0"/>
                <a:cs typeface="Arial" pitchFamily="34" charset="0"/>
              </a:rPr>
              <a:t>:// rosreestr.ru</a:t>
            </a:r>
            <a:endParaRPr lang="ru-RU" sz="1800" b="1" u="sng" dirty="0" smtClean="0">
              <a:solidFill>
                <a:srgbClr val="006600"/>
              </a:solidFill>
              <a:latin typeface="Arial" pitchFamily="34" charset="0"/>
              <a:cs typeface="Arial" pitchFamily="34" charset="0"/>
            </a:endParaRPr>
          </a:p>
          <a:p>
            <a:pPr algn="ctr" eaLnBrk="1" hangingPunct="1">
              <a:lnSpc>
                <a:spcPct val="80000"/>
              </a:lnSpc>
            </a:pPr>
            <a:endParaRPr lang="ru-RU" sz="1800" b="1" u="sng" dirty="0" smtClean="0">
              <a:solidFill>
                <a:srgbClr val="006600"/>
              </a:solidFill>
              <a:latin typeface="Arial" charset="0"/>
              <a:cs typeface="Arial" charset="0"/>
            </a:endParaRPr>
          </a:p>
          <a:p>
            <a:pPr eaLnBrk="1" hangingPunct="1">
              <a:lnSpc>
                <a:spcPct val="80000"/>
              </a:lnSpc>
            </a:pPr>
            <a:endParaRPr lang="ru-RU" sz="2400" b="1" dirty="0" smtClean="0">
              <a:solidFill>
                <a:srgbClr val="006600"/>
              </a:solidFill>
              <a:latin typeface="Arial" charset="0"/>
              <a:cs typeface="Arial" charset="0"/>
            </a:endParaRPr>
          </a:p>
        </p:txBody>
      </p:sp>
      <p:pic>
        <p:nvPicPr>
          <p:cNvPr id="2051" name="Picture 2"/>
          <p:cNvPicPr>
            <a:picLocks noChangeArrowheads="1"/>
          </p:cNvPicPr>
          <p:nvPr/>
        </p:nvPicPr>
        <p:blipFill>
          <a:blip r:embed="rId2" cstate="print"/>
          <a:srcRect/>
          <a:stretch>
            <a:fillRect/>
          </a:stretch>
        </p:blipFill>
        <p:spPr bwMode="auto">
          <a:xfrm>
            <a:off x="1916113" y="4376738"/>
            <a:ext cx="2879725" cy="2879725"/>
          </a:xfrm>
          <a:prstGeom prst="rect">
            <a:avLst/>
          </a:prstGeom>
          <a:noFill/>
          <a:ln w="9525">
            <a:noFill/>
            <a:miter lim="800000"/>
            <a:headEnd/>
            <a:tailEnd/>
          </a:ln>
        </p:spPr>
      </p:pic>
      <p:sp>
        <p:nvSpPr>
          <p:cNvPr id="2052" name="Text Box 10"/>
          <p:cNvSpPr txBox="1">
            <a:spLocks noChangeArrowheads="1"/>
          </p:cNvSpPr>
          <p:nvPr/>
        </p:nvSpPr>
        <p:spPr bwMode="auto">
          <a:xfrm>
            <a:off x="1268413" y="7329488"/>
            <a:ext cx="184150" cy="366712"/>
          </a:xfrm>
          <a:prstGeom prst="rect">
            <a:avLst/>
          </a:prstGeom>
          <a:noFill/>
          <a:ln w="9525">
            <a:noFill/>
            <a:miter lim="800000"/>
            <a:headEnd/>
            <a:tailEnd/>
          </a:ln>
        </p:spPr>
        <p:txBody>
          <a:bodyPr wrap="none">
            <a:spAutoFit/>
          </a:bodyPr>
          <a:lstStyle/>
          <a:p>
            <a:endParaRPr lang="ru-RU" b="0"/>
          </a:p>
        </p:txBody>
      </p:sp>
      <p:sp>
        <p:nvSpPr>
          <p:cNvPr id="2053" name="Text Box 11"/>
          <p:cNvSpPr txBox="1">
            <a:spLocks noChangeArrowheads="1"/>
          </p:cNvSpPr>
          <p:nvPr/>
        </p:nvSpPr>
        <p:spPr bwMode="auto">
          <a:xfrm>
            <a:off x="0" y="1640632"/>
            <a:ext cx="6858000" cy="769441"/>
          </a:xfrm>
          <a:prstGeom prst="rect">
            <a:avLst/>
          </a:prstGeom>
          <a:noFill/>
          <a:ln w="9525">
            <a:noFill/>
            <a:miter lim="800000"/>
            <a:headEnd/>
            <a:tailEnd/>
          </a:ln>
        </p:spPr>
        <p:txBody>
          <a:bodyPr>
            <a:spAutoFit/>
          </a:bodyPr>
          <a:lstStyle/>
          <a:p>
            <a:pPr algn="ctr">
              <a:defRPr/>
            </a:pPr>
            <a:r>
              <a:rPr lang="ru-RU" sz="2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ЗАПРОС О ПРЕДОСТАВЛЕНИИ СВЕДЕНИЙ ГКН </a:t>
            </a:r>
          </a:p>
          <a:p>
            <a:pPr algn="ctr">
              <a:defRPr/>
            </a:pPr>
            <a:r>
              <a:rPr lang="ru-RU" sz="2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ЭЛЕКТРОННОМ ВИДЕ </a:t>
            </a:r>
          </a:p>
        </p:txBody>
      </p:sp>
      <p:sp>
        <p:nvSpPr>
          <p:cNvPr id="2054" name="Text Box 12"/>
          <p:cNvSpPr txBox="1">
            <a:spLocks noChangeArrowheads="1"/>
          </p:cNvSpPr>
          <p:nvPr/>
        </p:nvSpPr>
        <p:spPr bwMode="auto">
          <a:xfrm>
            <a:off x="0" y="4160838"/>
            <a:ext cx="2276475" cy="3540125"/>
          </a:xfrm>
          <a:prstGeom prst="rect">
            <a:avLst/>
          </a:prstGeom>
          <a:noFill/>
          <a:ln w="9525">
            <a:noFill/>
            <a:miter lim="800000"/>
            <a:headEnd/>
            <a:tailEnd/>
          </a:ln>
        </p:spPr>
        <p:txBody>
          <a:bodyPr>
            <a:spAutoFit/>
          </a:bodyPr>
          <a:lstStyle/>
          <a:p>
            <a:r>
              <a:rPr lang="ru-RU" sz="1600" dirty="0">
                <a:solidFill>
                  <a:srgbClr val="006600"/>
                </a:solidFill>
              </a:rPr>
              <a:t>Данная услуга позволяет подать запрос о предоставлении сведений государственного кадастра недвижимости и получить подготовленные сведения в бумажном или электронном виде</a:t>
            </a:r>
          </a:p>
          <a:p>
            <a:endParaRPr lang="ru-RU" sz="1600" dirty="0">
              <a:solidFill>
                <a:srgbClr val="006600"/>
              </a:solidFill>
            </a:endParaRPr>
          </a:p>
        </p:txBody>
      </p:sp>
      <p:sp>
        <p:nvSpPr>
          <p:cNvPr id="2055" name="Text Box 13"/>
          <p:cNvSpPr txBox="1">
            <a:spLocks noChangeArrowheads="1"/>
          </p:cNvSpPr>
          <p:nvPr/>
        </p:nvSpPr>
        <p:spPr bwMode="auto">
          <a:xfrm>
            <a:off x="4786313" y="4160838"/>
            <a:ext cx="2071687" cy="3270250"/>
          </a:xfrm>
          <a:prstGeom prst="rect">
            <a:avLst/>
          </a:prstGeom>
          <a:noFill/>
          <a:ln w="9525">
            <a:noFill/>
            <a:miter lim="800000"/>
            <a:headEnd/>
            <a:tailEnd/>
          </a:ln>
        </p:spPr>
        <p:txBody>
          <a:bodyPr>
            <a:spAutoFit/>
          </a:bodyPr>
          <a:lstStyle/>
          <a:p>
            <a:pPr algn="r"/>
            <a:r>
              <a:rPr lang="ru-RU" sz="1600" dirty="0">
                <a:solidFill>
                  <a:srgbClr val="006600"/>
                </a:solidFill>
              </a:rPr>
              <a:t>Предлагаем Вам </a:t>
            </a:r>
          </a:p>
          <a:p>
            <a:pPr algn="r"/>
            <a:r>
              <a:rPr lang="ru-RU" sz="1600" dirty="0">
                <a:solidFill>
                  <a:srgbClr val="006600"/>
                </a:solidFill>
              </a:rPr>
              <a:t>воспользоваться </a:t>
            </a:r>
            <a:r>
              <a:rPr lang="ru-RU" sz="1600" dirty="0" err="1">
                <a:solidFill>
                  <a:srgbClr val="006600"/>
                </a:solidFill>
              </a:rPr>
              <a:t>Интернет-порталом</a:t>
            </a:r>
            <a:r>
              <a:rPr lang="ru-RU" sz="1600" dirty="0">
                <a:solidFill>
                  <a:srgbClr val="006600"/>
                </a:solidFill>
              </a:rPr>
              <a:t> </a:t>
            </a:r>
          </a:p>
          <a:p>
            <a:pPr algn="r"/>
            <a:r>
              <a:rPr lang="ru-RU" sz="1600" dirty="0">
                <a:solidFill>
                  <a:srgbClr val="006600"/>
                </a:solidFill>
              </a:rPr>
              <a:t>государственных услуг, </a:t>
            </a:r>
          </a:p>
          <a:p>
            <a:pPr algn="r"/>
            <a:r>
              <a:rPr lang="ru-RU" sz="1600" dirty="0">
                <a:solidFill>
                  <a:srgbClr val="006600"/>
                </a:solidFill>
              </a:rPr>
              <a:t>оказываемых </a:t>
            </a:r>
            <a:r>
              <a:rPr lang="ru-RU" sz="1600" dirty="0" err="1">
                <a:solidFill>
                  <a:srgbClr val="006600"/>
                </a:solidFill>
              </a:rPr>
              <a:t>Росреестром</a:t>
            </a:r>
            <a:endParaRPr lang="ru-RU" sz="1600" dirty="0">
              <a:solidFill>
                <a:srgbClr val="006600"/>
              </a:solidFill>
            </a:endParaRPr>
          </a:p>
          <a:p>
            <a:pPr algn="r"/>
            <a:r>
              <a:rPr lang="ru-RU" sz="1600" dirty="0">
                <a:solidFill>
                  <a:srgbClr val="006600"/>
                </a:solidFill>
              </a:rPr>
              <a:t>в электронном виде,</a:t>
            </a:r>
          </a:p>
          <a:p>
            <a:pPr algn="r"/>
            <a:r>
              <a:rPr lang="ru-RU" sz="1600" dirty="0">
                <a:solidFill>
                  <a:srgbClr val="006600"/>
                </a:solidFill>
              </a:rPr>
              <a:t> в соответствии </a:t>
            </a:r>
          </a:p>
          <a:p>
            <a:pPr algn="r"/>
            <a:r>
              <a:rPr lang="ru-RU" sz="1600" dirty="0">
                <a:solidFill>
                  <a:srgbClr val="006600"/>
                </a:solidFill>
              </a:rPr>
              <a:t>с прилагаемой инструкцией</a:t>
            </a:r>
          </a:p>
        </p:txBody>
      </p:sp>
      <p:sp>
        <p:nvSpPr>
          <p:cNvPr id="9" name="Прямоугольник 8"/>
          <p:cNvSpPr/>
          <p:nvPr/>
        </p:nvSpPr>
        <p:spPr>
          <a:xfrm>
            <a:off x="0" y="128464"/>
            <a:ext cx="6858000" cy="1569660"/>
          </a:xfrm>
          <a:prstGeom prst="rect">
            <a:avLst/>
          </a:prstGeom>
          <a:noFill/>
        </p:spPr>
        <p:txBody>
          <a:bodyPr>
            <a:spAutoFit/>
          </a:bodyPr>
          <a:lstStyle/>
          <a:p>
            <a:pPr algn="ctr">
              <a:defRPr/>
            </a:pPr>
            <a:r>
              <a:rPr lang="ru-RU" sz="320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Федеральная служба </a:t>
            </a:r>
          </a:p>
          <a:p>
            <a:pPr algn="ctr">
              <a:defRPr/>
            </a:pPr>
            <a:r>
              <a:rPr lang="ru-RU" sz="320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государственной регистрации, </a:t>
            </a:r>
          </a:p>
          <a:p>
            <a:pPr algn="ctr">
              <a:defRPr/>
            </a:pPr>
            <a:r>
              <a:rPr lang="ru-RU" sz="3200" dirty="0">
                <a:ln w="12700">
                  <a:solidFill>
                    <a:schemeClr val="tx2">
                      <a:satMod val="155000"/>
                    </a:schemeClr>
                  </a:solidFill>
                  <a:prstDash val="solid"/>
                </a:ln>
                <a:solidFill>
                  <a:srgbClr val="008000"/>
                </a:solidFill>
                <a:effectLst>
                  <a:outerShdw blurRad="41275" dist="20320" dir="1800000" algn="tl" rotWithShape="0">
                    <a:srgbClr val="000000">
                      <a:alpha val="40000"/>
                    </a:srgbClr>
                  </a:outerShdw>
                </a:effectLst>
              </a:rPr>
              <a:t>кадастра и картографии</a:t>
            </a:r>
          </a:p>
        </p:txBody>
      </p:sp>
      <p:sp>
        <p:nvSpPr>
          <p:cNvPr id="2057" name="Прямоугольник 9"/>
          <p:cNvSpPr>
            <a:spLocks noChangeArrowheads="1"/>
          </p:cNvSpPr>
          <p:nvPr/>
        </p:nvSpPr>
        <p:spPr bwMode="auto">
          <a:xfrm>
            <a:off x="0" y="3008313"/>
            <a:ext cx="6858000" cy="757237"/>
          </a:xfrm>
          <a:prstGeom prst="rect">
            <a:avLst/>
          </a:prstGeom>
          <a:noFill/>
          <a:ln w="9525">
            <a:noFill/>
            <a:miter lim="800000"/>
            <a:headEnd/>
            <a:tailEnd/>
          </a:ln>
        </p:spPr>
        <p:txBody>
          <a:bodyPr>
            <a:spAutoFit/>
          </a:bodyPr>
          <a:lstStyle/>
          <a:p>
            <a:pPr algn="ctr">
              <a:lnSpc>
                <a:spcPct val="80000"/>
              </a:lnSpc>
            </a:pPr>
            <a:r>
              <a:rPr lang="ru-RU" dirty="0">
                <a:solidFill>
                  <a:srgbClr val="006600"/>
                </a:solidFill>
              </a:rPr>
              <a:t>ПУТЕВОДИТЕЛЬ ПО ПОРТАЛУ ГОСУДАРСТВЕННЫХ УСЛУГ, ОКАЗЫВАЕМЫХ РОСРЕЕСТРОМ</a:t>
            </a:r>
          </a:p>
          <a:p>
            <a:pPr algn="ctr">
              <a:lnSpc>
                <a:spcPct val="80000"/>
              </a:lnSpc>
            </a:pPr>
            <a:r>
              <a:rPr lang="en-US" u="sng" dirty="0">
                <a:solidFill>
                  <a:srgbClr val="006600"/>
                </a:solidFill>
              </a:rPr>
              <a:t>https</a:t>
            </a:r>
            <a:r>
              <a:rPr lang="en-US" u="sng" dirty="0" smtClean="0">
                <a:solidFill>
                  <a:srgbClr val="006600"/>
                </a:solidFill>
              </a:rPr>
              <a:t>://rosreestr.ru</a:t>
            </a:r>
            <a:endParaRPr lang="ru-RU" u="sng" dirty="0">
              <a:solidFill>
                <a:srgbClr val="006600"/>
              </a:solidFill>
            </a:endParaRPr>
          </a:p>
        </p:txBody>
      </p:sp>
      <p:sp>
        <p:nvSpPr>
          <p:cNvPr id="10" name="Прямоугольник 9"/>
          <p:cNvSpPr/>
          <p:nvPr/>
        </p:nvSpPr>
        <p:spPr>
          <a:xfrm>
            <a:off x="0" y="2432050"/>
            <a:ext cx="6858000" cy="369888"/>
          </a:xfrm>
          <a:prstGeom prst="rect">
            <a:avLst/>
          </a:prstGeom>
        </p:spPr>
        <p:txBody>
          <a:bodyPr>
            <a:spAutoFit/>
          </a:bodyPr>
          <a:lstStyle/>
          <a:p>
            <a:pPr algn="ctr">
              <a:defRPr/>
            </a:pPr>
            <a:r>
              <a:rPr lang="ru-RU"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ДЛЯ ФИЗИЧЕСКИХ И ЮРИДИЧЕСКИХ ЛИЦ</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5"/>
          <p:cNvSpPr txBox="1">
            <a:spLocks noChangeArrowheads="1"/>
          </p:cNvSpPr>
          <p:nvPr/>
        </p:nvSpPr>
        <p:spPr bwMode="auto">
          <a:xfrm>
            <a:off x="0" y="0"/>
            <a:ext cx="6858000" cy="861774"/>
          </a:xfrm>
          <a:prstGeom prst="rect">
            <a:avLst/>
          </a:prstGeom>
          <a:noFill/>
          <a:ln w="9525">
            <a:noFill/>
            <a:miter lim="800000"/>
            <a:headEnd/>
            <a:tailEnd/>
          </a:ln>
        </p:spPr>
        <p:txBody>
          <a:bodyPr wrap="square" lIns="0" tIns="0" rIns="0" bIns="0">
            <a:spAutoFit/>
          </a:bodyPr>
          <a:lstStyle/>
          <a:p>
            <a:pPr algn="just"/>
            <a:r>
              <a:rPr lang="ru-RU" sz="1400" dirty="0" smtClean="0"/>
              <a:t>	Для </a:t>
            </a:r>
            <a:r>
              <a:rPr lang="ru-RU" sz="1400" dirty="0"/>
              <a:t>того, чтобы подать запрос о предоставлении сведений </a:t>
            </a:r>
            <a:r>
              <a:rPr lang="ru-RU" sz="1400" dirty="0" smtClean="0"/>
              <a:t>государственного </a:t>
            </a:r>
            <a:r>
              <a:rPr lang="ru-RU" sz="1400" dirty="0"/>
              <a:t>кадастра недвижимости (ГКН), на главной странице Портала в </a:t>
            </a:r>
            <a:r>
              <a:rPr lang="ru-RU" sz="1400" dirty="0" smtClean="0"/>
              <a:t>меню </a:t>
            </a:r>
            <a:r>
              <a:rPr lang="ru-RU" sz="1400" u="sng" dirty="0" smtClean="0">
                <a:solidFill>
                  <a:srgbClr val="0070C0"/>
                </a:solidFill>
              </a:rPr>
              <a:t>«Электронные услуги и сервисы» </a:t>
            </a:r>
            <a:r>
              <a:rPr lang="ru-RU" sz="1400" dirty="0" smtClean="0"/>
              <a:t>необходимо </a:t>
            </a:r>
            <a:r>
              <a:rPr lang="ru-RU" sz="1400" dirty="0"/>
              <a:t>выбрать раздел </a:t>
            </a:r>
            <a:r>
              <a:rPr lang="ru-RU" sz="1400" dirty="0" smtClean="0">
                <a:solidFill>
                  <a:srgbClr val="0070C0"/>
                </a:solidFill>
              </a:rPr>
              <a:t>«</a:t>
            </a:r>
            <a:r>
              <a:rPr lang="ru-RU" sz="1400" u="sng" dirty="0" smtClean="0">
                <a:solidFill>
                  <a:srgbClr val="0070C0"/>
                </a:solidFill>
              </a:rPr>
              <a:t>Получение сведений из ГКН».</a:t>
            </a:r>
            <a:endParaRPr lang="ru-RU" sz="1400" dirty="0">
              <a:solidFill>
                <a:srgbClr val="008000"/>
              </a:solidFill>
            </a:endParaRPr>
          </a:p>
        </p:txBody>
      </p:sp>
      <p:pic>
        <p:nvPicPr>
          <p:cNvPr id="3076" name="Picture 4"/>
          <p:cNvPicPr>
            <a:picLocks noChangeAspect="1" noChangeArrowheads="1"/>
          </p:cNvPicPr>
          <p:nvPr/>
        </p:nvPicPr>
        <p:blipFill>
          <a:blip r:embed="rId2" cstate="print"/>
          <a:srcRect/>
          <a:stretch>
            <a:fillRect/>
          </a:stretch>
        </p:blipFill>
        <p:spPr bwMode="auto">
          <a:xfrm>
            <a:off x="0" y="4304928"/>
            <a:ext cx="6858000" cy="4104456"/>
          </a:xfrm>
          <a:prstGeom prst="rect">
            <a:avLst/>
          </a:prstGeom>
          <a:noFill/>
          <a:ln w="9525">
            <a:noFill/>
            <a:miter lim="800000"/>
            <a:headEnd/>
            <a:tailEnd/>
          </a:ln>
        </p:spPr>
      </p:pic>
      <p:sp>
        <p:nvSpPr>
          <p:cNvPr id="6" name="Овал 5"/>
          <p:cNvSpPr/>
          <p:nvPr/>
        </p:nvSpPr>
        <p:spPr>
          <a:xfrm>
            <a:off x="2276872" y="7905328"/>
            <a:ext cx="108012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13"/>
          <p:cNvSpPr>
            <a:spLocks noChangeArrowheads="1"/>
          </p:cNvSpPr>
          <p:nvPr/>
        </p:nvSpPr>
        <p:spPr bwMode="auto">
          <a:xfrm>
            <a:off x="0" y="8305562"/>
            <a:ext cx="6858000" cy="1600438"/>
          </a:xfrm>
          <a:prstGeom prst="rect">
            <a:avLst/>
          </a:prstGeom>
          <a:noFill/>
          <a:ln w="9525">
            <a:noFill/>
            <a:miter lim="800000"/>
            <a:headEnd/>
            <a:tailEnd/>
          </a:ln>
        </p:spPr>
        <p:txBody>
          <a:bodyPr anchor="ctr">
            <a:spAutoFit/>
          </a:bodyPr>
          <a:lstStyle/>
          <a:p>
            <a:pPr algn="just" eaLnBrk="0" hangingPunct="0"/>
            <a:r>
              <a:rPr lang="ru-RU" sz="1400" dirty="0" smtClean="0"/>
              <a:t>В соответствии с ч. 11 ст. 14 Федерального закона № 221-ФЗ «О государственном кадастре недвижимости» </a:t>
            </a:r>
            <a:r>
              <a:rPr lang="ru-RU" sz="1400" dirty="0" smtClean="0">
                <a:solidFill>
                  <a:srgbClr val="006600"/>
                </a:solidFill>
              </a:rPr>
              <a:t>за предоставление сведений, внесенных в государственный кадастр недвижимости </a:t>
            </a:r>
            <a:r>
              <a:rPr lang="ru-RU" sz="1400" dirty="0" smtClean="0"/>
              <a:t>(далее – ГКН), </a:t>
            </a:r>
            <a:r>
              <a:rPr lang="ru-RU" sz="1400" dirty="0" smtClean="0">
                <a:solidFill>
                  <a:srgbClr val="006600"/>
                </a:solidFill>
              </a:rPr>
              <a:t>взимается плата. </a:t>
            </a:r>
            <a:r>
              <a:rPr lang="ru-RU" sz="1400" dirty="0" smtClean="0"/>
              <a:t>Размер такой платы, порядок ее взимания и возврата установлен Приказом Министерства экономического развития РФ от 30.07.2010 №343, вступившим в силу с 17.10.2010, в редакции Приказа Министерства экономического развития РФ от 15.05.2014 №269</a:t>
            </a:r>
            <a:endParaRPr lang="ru-RU" sz="1400" dirty="0"/>
          </a:p>
        </p:txBody>
      </p:sp>
      <p:sp>
        <p:nvSpPr>
          <p:cNvPr id="11" name="Прямоугольник 19"/>
          <p:cNvSpPr>
            <a:spLocks noChangeArrowheads="1"/>
          </p:cNvSpPr>
          <p:nvPr/>
        </p:nvSpPr>
        <p:spPr bwMode="auto">
          <a:xfrm>
            <a:off x="0" y="848544"/>
            <a:ext cx="6858000" cy="954107"/>
          </a:xfrm>
          <a:prstGeom prst="rect">
            <a:avLst/>
          </a:prstGeom>
          <a:noFill/>
          <a:ln w="9525">
            <a:noFill/>
            <a:miter lim="800000"/>
            <a:headEnd/>
            <a:tailEnd/>
          </a:ln>
        </p:spPr>
        <p:txBody>
          <a:bodyPr wrap="square">
            <a:spAutoFit/>
          </a:bodyPr>
          <a:lstStyle/>
          <a:p>
            <a:pPr algn="just"/>
            <a:r>
              <a:rPr lang="ru-RU" sz="1400" dirty="0"/>
              <a:t>Перед тем, как подать запрос о предоставлении сведений ГКН, вы можете проверить наличие информации об интересующем вас объекте в ГКН, используя сервис </a:t>
            </a:r>
            <a:r>
              <a:rPr lang="ru-RU" sz="1400" u="sng" dirty="0">
                <a:solidFill>
                  <a:srgbClr val="008000"/>
                </a:solidFill>
              </a:rPr>
              <a:t>Справочная информация по объектам недвижимости в режиме </a:t>
            </a:r>
            <a:r>
              <a:rPr lang="en-US" sz="1400" u="sng" dirty="0">
                <a:solidFill>
                  <a:srgbClr val="008000"/>
                </a:solidFill>
              </a:rPr>
              <a:t>on-line.</a:t>
            </a:r>
            <a:endParaRPr lang="ru-RU" sz="1400" u="sng" dirty="0">
              <a:solidFill>
                <a:srgbClr val="008000"/>
              </a:solidFill>
            </a:endParaRPr>
          </a:p>
        </p:txBody>
      </p:sp>
      <p:pic>
        <p:nvPicPr>
          <p:cNvPr id="3077" name="Picture 5"/>
          <p:cNvPicPr>
            <a:picLocks noChangeAspect="1" noChangeArrowheads="1"/>
          </p:cNvPicPr>
          <p:nvPr/>
        </p:nvPicPr>
        <p:blipFill>
          <a:blip r:embed="rId3" cstate="print"/>
          <a:srcRect/>
          <a:stretch>
            <a:fillRect/>
          </a:stretch>
        </p:blipFill>
        <p:spPr bwMode="auto">
          <a:xfrm>
            <a:off x="0" y="2000672"/>
            <a:ext cx="6858000" cy="2304256"/>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1784648"/>
            <a:ext cx="1819275" cy="228600"/>
          </a:xfrm>
          <a:prstGeom prst="rect">
            <a:avLst/>
          </a:prstGeom>
          <a:noFill/>
          <a:ln w="9525">
            <a:noFill/>
            <a:miter lim="800000"/>
            <a:headEnd/>
            <a:tailEnd/>
          </a:ln>
        </p:spPr>
      </p:pic>
      <p:sp>
        <p:nvSpPr>
          <p:cNvPr id="8" name="Скругленная прямоугольная выноска 7"/>
          <p:cNvSpPr/>
          <p:nvPr/>
        </p:nvSpPr>
        <p:spPr>
          <a:xfrm>
            <a:off x="2204864" y="2432720"/>
            <a:ext cx="3717032" cy="936104"/>
          </a:xfrm>
          <a:prstGeom prst="wedgeRoundRectCallout">
            <a:avLst>
              <a:gd name="adj1" fmla="val -71584"/>
              <a:gd name="adj2" fmla="val -10335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Введите в адресную строку Вашего </a:t>
            </a:r>
            <a:r>
              <a:rPr lang="ru-RU" sz="1600" dirty="0" err="1" smtClean="0">
                <a:solidFill>
                  <a:schemeClr val="tx1"/>
                </a:solidFill>
              </a:rPr>
              <a:t>веб-обозревателя</a:t>
            </a:r>
            <a:r>
              <a:rPr lang="ru-RU" sz="1600" dirty="0" smtClean="0">
                <a:solidFill>
                  <a:schemeClr val="tx1"/>
                </a:solidFill>
              </a:rPr>
              <a:t> адрес:</a:t>
            </a:r>
            <a:r>
              <a:rPr lang="ru-RU" sz="1000" dirty="0" smtClean="0">
                <a:solidFill>
                  <a:schemeClr val="tx1"/>
                </a:solidFill>
              </a:rPr>
              <a:t> </a:t>
            </a:r>
            <a:r>
              <a:rPr lang="en-US" sz="2000" u="sng" dirty="0" smtClean="0">
                <a:solidFill>
                  <a:schemeClr val="folHlink"/>
                </a:solidFill>
              </a:rPr>
              <a:t>https:</a:t>
            </a:r>
            <a:r>
              <a:rPr lang="ru-RU" sz="2000" u="sng" dirty="0" smtClean="0">
                <a:solidFill>
                  <a:schemeClr val="folHlink"/>
                </a:solidFill>
              </a:rPr>
              <a:t>//</a:t>
            </a:r>
            <a:r>
              <a:rPr lang="en-US" sz="2000" u="sng" dirty="0" smtClean="0">
                <a:solidFill>
                  <a:schemeClr val="folHlink"/>
                </a:solidFill>
              </a:rPr>
              <a:t>rosreestr.ru</a:t>
            </a:r>
            <a:endParaRPr lang="ru-RU" sz="2000" u="sng" dirty="0">
              <a:solidFill>
                <a:schemeClr val="folHlin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3008784"/>
            <a:ext cx="6858000" cy="468052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0" y="7617296"/>
            <a:ext cx="5373216" cy="2288704"/>
          </a:xfrm>
          <a:prstGeom prst="rect">
            <a:avLst/>
          </a:prstGeom>
          <a:noFill/>
          <a:ln w="9525">
            <a:noFill/>
            <a:miter lim="800000"/>
            <a:headEnd/>
            <a:tailEnd/>
          </a:ln>
        </p:spPr>
      </p:pic>
      <p:sp>
        <p:nvSpPr>
          <p:cNvPr id="8" name="TextBox 13"/>
          <p:cNvSpPr txBox="1">
            <a:spLocks noChangeArrowheads="1"/>
          </p:cNvSpPr>
          <p:nvPr/>
        </p:nvSpPr>
        <p:spPr bwMode="auto">
          <a:xfrm>
            <a:off x="0" y="0"/>
            <a:ext cx="6626225" cy="830997"/>
          </a:xfrm>
          <a:prstGeom prst="rect">
            <a:avLst/>
          </a:prstGeom>
          <a:noFill/>
          <a:ln w="9525">
            <a:noFill/>
            <a:miter lim="800000"/>
            <a:headEnd/>
            <a:tailEnd/>
          </a:ln>
        </p:spPr>
        <p:txBody>
          <a:bodyPr lIns="0" rIns="0">
            <a:spAutoFit/>
          </a:bodyPr>
          <a:lstStyle/>
          <a:p>
            <a:pPr algn="just"/>
            <a:r>
              <a:rPr lang="ru-RU" sz="1400" dirty="0" smtClean="0"/>
              <a:t>	</a:t>
            </a:r>
            <a:r>
              <a:rPr lang="ru-RU" sz="1600" dirty="0" smtClean="0"/>
              <a:t>При </a:t>
            </a:r>
            <a:r>
              <a:rPr lang="ru-RU" sz="1600" dirty="0"/>
              <a:t>подаче запроса о предоставлении сведений ГКН необходимо заполнить сведения о земельном участке и о заявителе.</a:t>
            </a:r>
          </a:p>
        </p:txBody>
      </p:sp>
      <p:sp>
        <p:nvSpPr>
          <p:cNvPr id="13" name="Скругленная прямоугольная выноска 26"/>
          <p:cNvSpPr>
            <a:spLocks noChangeArrowheads="1"/>
          </p:cNvSpPr>
          <p:nvPr/>
        </p:nvSpPr>
        <p:spPr bwMode="auto">
          <a:xfrm>
            <a:off x="3717032" y="9057456"/>
            <a:ext cx="1988840" cy="359792"/>
          </a:xfrm>
          <a:prstGeom prst="wedgeRoundRectCallout">
            <a:avLst>
              <a:gd name="adj1" fmla="val 7672"/>
              <a:gd name="adj2" fmla="val 88381"/>
              <a:gd name="adj3" fmla="val 16667"/>
            </a:avLst>
          </a:prstGeom>
          <a:solidFill>
            <a:schemeClr val="bg1"/>
          </a:solidFill>
          <a:ln w="25400" algn="ctr">
            <a:solidFill>
              <a:srgbClr val="FF0000"/>
            </a:solidFill>
            <a:miter lim="800000"/>
            <a:headEnd/>
            <a:tailEnd/>
          </a:ln>
        </p:spPr>
        <p:txBody>
          <a:bodyPr lIns="0" tIns="0" rIns="0" bIns="0" anchor="ctr"/>
          <a:lstStyle/>
          <a:p>
            <a:pPr algn="ctr"/>
            <a:r>
              <a:rPr lang="ru-RU" sz="800" dirty="0" smtClean="0"/>
              <a:t>После того, как все необходимые разделы заполнены, нажмите на кнопку</a:t>
            </a:r>
            <a:endParaRPr lang="ru-RU" sz="800" dirty="0"/>
          </a:p>
        </p:txBody>
      </p:sp>
      <p:sp>
        <p:nvSpPr>
          <p:cNvPr id="14" name="Скругленная прямоугольная выноска 13"/>
          <p:cNvSpPr/>
          <p:nvPr/>
        </p:nvSpPr>
        <p:spPr>
          <a:xfrm>
            <a:off x="5445224" y="7905328"/>
            <a:ext cx="980729" cy="864096"/>
          </a:xfrm>
          <a:prstGeom prst="wedgeRoundRectCallout">
            <a:avLst>
              <a:gd name="adj1" fmla="val -91002"/>
              <a:gd name="adj2" fmla="val 853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800" dirty="0">
                <a:solidFill>
                  <a:schemeClr val="tx1"/>
                </a:solidFill>
                <a:latin typeface="Arial" pitchFamily="34" charset="0"/>
                <a:cs typeface="Arial" pitchFamily="34" charset="0"/>
              </a:rPr>
              <a:t>Выберите  удобную Вам одну из форм предоставления подготовленных сведений</a:t>
            </a:r>
          </a:p>
        </p:txBody>
      </p:sp>
      <p:sp>
        <p:nvSpPr>
          <p:cNvPr id="15" name="Скругленная прямоугольная выноска 14"/>
          <p:cNvSpPr/>
          <p:nvPr/>
        </p:nvSpPr>
        <p:spPr>
          <a:xfrm>
            <a:off x="4365104" y="5169024"/>
            <a:ext cx="2132856" cy="1080120"/>
          </a:xfrm>
          <a:prstGeom prst="wedgeRoundRectCallout">
            <a:avLst>
              <a:gd name="adj1" fmla="val -131426"/>
              <a:gd name="adj2" fmla="val -33553"/>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800" dirty="0">
                <a:solidFill>
                  <a:schemeClr val="tx1"/>
                </a:solidFill>
                <a:latin typeface="Arial" pitchFamily="34" charset="0"/>
                <a:cs typeface="Arial" pitchFamily="34" charset="0"/>
              </a:rPr>
              <a:t>Адрес земельного участка не является его уникальной характеристикой. При заполнении местоположения земельного участка обратите внимание, что однозначно определить земельный участок можно, указав его кадастровый номер, который Вы можете определить  на Публичной кадастровой карте.</a:t>
            </a:r>
          </a:p>
        </p:txBody>
      </p:sp>
      <p:sp>
        <p:nvSpPr>
          <p:cNvPr id="16" name="Прямоугольник 18"/>
          <p:cNvSpPr>
            <a:spLocks noChangeArrowheads="1"/>
          </p:cNvSpPr>
          <p:nvPr/>
        </p:nvSpPr>
        <p:spPr bwMode="auto">
          <a:xfrm>
            <a:off x="0" y="704528"/>
            <a:ext cx="6858000" cy="2308324"/>
          </a:xfrm>
          <a:prstGeom prst="rect">
            <a:avLst/>
          </a:prstGeom>
          <a:noFill/>
          <a:ln w="9525">
            <a:noFill/>
            <a:miter lim="800000"/>
            <a:headEnd/>
            <a:tailEnd/>
          </a:ln>
        </p:spPr>
        <p:txBody>
          <a:bodyPr>
            <a:spAutoFit/>
          </a:bodyPr>
          <a:lstStyle/>
          <a:p>
            <a:pPr algn="just"/>
            <a:r>
              <a:rPr lang="ru-RU" sz="1500" dirty="0" smtClean="0"/>
              <a:t>	</a:t>
            </a:r>
            <a:r>
              <a:rPr lang="ru-RU" sz="1600" dirty="0" smtClean="0"/>
              <a:t>Получить </a:t>
            </a:r>
            <a:r>
              <a:rPr lang="ru-RU" sz="1600" dirty="0"/>
              <a:t>сведения государственного </a:t>
            </a:r>
            <a:r>
              <a:rPr lang="ru-RU" sz="1600" dirty="0" smtClean="0"/>
              <a:t>кадастра недвижимости </a:t>
            </a:r>
            <a:r>
              <a:rPr lang="ru-RU" sz="1600" dirty="0"/>
              <a:t>через запрос с </a:t>
            </a:r>
            <a:r>
              <a:rPr lang="ru-RU" sz="1600" dirty="0" smtClean="0"/>
              <a:t>Интернет - Портала </a:t>
            </a:r>
            <a:r>
              <a:rPr lang="ru-RU" sz="1600" dirty="0"/>
              <a:t>государственных услуг возможно по выбору в виде</a:t>
            </a:r>
            <a:r>
              <a:rPr lang="ru-RU" sz="1600" dirty="0" smtClean="0"/>
              <a:t>:</a:t>
            </a:r>
            <a:endParaRPr lang="ru-RU" sz="1600" dirty="0"/>
          </a:p>
          <a:p>
            <a:pPr algn="just">
              <a:buFontTx/>
              <a:buChar char="-"/>
            </a:pPr>
            <a:r>
              <a:rPr lang="ru-RU" sz="1600" dirty="0"/>
              <a:t>кадастровой выписки </a:t>
            </a:r>
            <a:r>
              <a:rPr lang="ru-RU" sz="1600" dirty="0" smtClean="0"/>
              <a:t>об объекте недвижимости в объеме разделов;</a:t>
            </a:r>
            <a:endParaRPr lang="ru-RU" sz="1600" dirty="0"/>
          </a:p>
          <a:p>
            <a:pPr algn="just">
              <a:buFontTx/>
              <a:buChar char="-"/>
            </a:pPr>
            <a:r>
              <a:rPr lang="ru-RU" sz="1600" dirty="0"/>
              <a:t> кадастрового паспорта земельного участка</a:t>
            </a:r>
            <a:r>
              <a:rPr lang="ru-RU" sz="1600" dirty="0" smtClean="0"/>
              <a:t>;</a:t>
            </a:r>
          </a:p>
          <a:p>
            <a:pPr algn="just">
              <a:buFontTx/>
              <a:buChar char="-"/>
            </a:pPr>
            <a:r>
              <a:rPr lang="ru-RU" sz="1600" dirty="0" smtClean="0"/>
              <a:t> кадастровая справка о кадастровой стоимости земельного участка;</a:t>
            </a:r>
            <a:endParaRPr lang="ru-RU" sz="1600" dirty="0"/>
          </a:p>
          <a:p>
            <a:pPr algn="just">
              <a:buFontTx/>
              <a:buChar char="-"/>
            </a:pPr>
            <a:r>
              <a:rPr lang="ru-RU" sz="1600" dirty="0"/>
              <a:t> кадастрового плана территории. </a:t>
            </a:r>
          </a:p>
        </p:txBody>
      </p:sp>
      <p:sp>
        <p:nvSpPr>
          <p:cNvPr id="17" name="Text Box 41"/>
          <p:cNvSpPr txBox="1">
            <a:spLocks noChangeArrowheads="1"/>
          </p:cNvSpPr>
          <p:nvPr/>
        </p:nvSpPr>
        <p:spPr bwMode="auto">
          <a:xfrm>
            <a:off x="7533456" y="4376936"/>
            <a:ext cx="3961185" cy="646331"/>
          </a:xfrm>
          <a:prstGeom prst="rect">
            <a:avLst/>
          </a:prstGeom>
          <a:noFill/>
          <a:ln w="9525">
            <a:noFill/>
            <a:miter lim="800000"/>
            <a:headEnd/>
            <a:tailEnd/>
          </a:ln>
        </p:spPr>
        <p:txBody>
          <a:bodyPr wrap="square" lIns="0" tIns="0" rIns="0" bIns="0">
            <a:spAutoFit/>
          </a:bodyPr>
          <a:lstStyle/>
          <a:p>
            <a:pPr algn="just"/>
            <a:r>
              <a:rPr lang="ru-RU" sz="1400" dirty="0"/>
              <a:t>В открывшемся окне появится возможность ознакомиться </a:t>
            </a:r>
            <a:r>
              <a:rPr lang="ru-RU" sz="1400" dirty="0" smtClean="0"/>
              <a:t>с </a:t>
            </a:r>
            <a:r>
              <a:rPr lang="ru-RU" sz="1400" dirty="0"/>
              <a:t>общими положениями и правилами заполнения форм.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632520"/>
            <a:ext cx="6858000" cy="9273480"/>
          </a:xfrm>
          <a:prstGeom prst="rect">
            <a:avLst/>
          </a:prstGeom>
          <a:noFill/>
          <a:ln w="9525">
            <a:noFill/>
            <a:miter lim="800000"/>
            <a:headEnd/>
            <a:tailEnd/>
          </a:ln>
        </p:spPr>
      </p:pic>
      <p:sp>
        <p:nvSpPr>
          <p:cNvPr id="6" name="TextBox 4"/>
          <p:cNvSpPr txBox="1">
            <a:spLocks noChangeArrowheads="1"/>
          </p:cNvSpPr>
          <p:nvPr/>
        </p:nvSpPr>
        <p:spPr bwMode="auto">
          <a:xfrm>
            <a:off x="0" y="0"/>
            <a:ext cx="6858000" cy="430213"/>
          </a:xfrm>
          <a:prstGeom prst="rect">
            <a:avLst/>
          </a:prstGeom>
          <a:noFill/>
          <a:ln w="9525">
            <a:noFill/>
            <a:miter lim="800000"/>
            <a:headEnd/>
            <a:tailEnd/>
          </a:ln>
        </p:spPr>
        <p:txBody>
          <a:bodyPr lIns="0" tIns="0" rIns="0" bIns="0">
            <a:spAutoFit/>
          </a:bodyPr>
          <a:lstStyle/>
          <a:p>
            <a:pPr algn="ctr"/>
            <a:r>
              <a:rPr lang="ru-RU" sz="1400" dirty="0"/>
              <a:t>Заполните основные сведения о заявителе</a:t>
            </a:r>
          </a:p>
          <a:p>
            <a:pPr algn="ctr"/>
            <a:endParaRPr lang="ru-RU" sz="1400" dirty="0"/>
          </a:p>
        </p:txBody>
      </p:sp>
      <p:sp>
        <p:nvSpPr>
          <p:cNvPr id="7" name="Скругленная прямоугольная выноска 6"/>
          <p:cNvSpPr/>
          <p:nvPr/>
        </p:nvSpPr>
        <p:spPr>
          <a:xfrm>
            <a:off x="4437112" y="3944888"/>
            <a:ext cx="1323529" cy="1080120"/>
          </a:xfrm>
          <a:prstGeom prst="wedgeRoundRectCallout">
            <a:avLst>
              <a:gd name="adj1" fmla="val -72430"/>
              <a:gd name="adj2" fmla="val -749"/>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900" dirty="0" smtClean="0">
                <a:solidFill>
                  <a:schemeClr val="tx1"/>
                </a:solidFill>
                <a:latin typeface="Arial" pitchFamily="34" charset="0"/>
                <a:cs typeface="Arial" pitchFamily="34" charset="0"/>
              </a:rPr>
              <a:t>Выберите физическое или юридическое лицо или лицо, имеющее право на получение сведений на безвозмездной основе</a:t>
            </a:r>
            <a:endParaRPr lang="ru-RU" sz="900" dirty="0">
              <a:solidFill>
                <a:schemeClr val="tx1"/>
              </a:solidFill>
              <a:latin typeface="Arial" pitchFamily="34" charset="0"/>
              <a:cs typeface="Arial" pitchFamily="34" charset="0"/>
            </a:endParaRPr>
          </a:p>
        </p:txBody>
      </p:sp>
      <p:sp>
        <p:nvSpPr>
          <p:cNvPr id="9" name="Прямоугольник 8"/>
          <p:cNvSpPr/>
          <p:nvPr/>
        </p:nvSpPr>
        <p:spPr>
          <a:xfrm>
            <a:off x="1340768" y="7905328"/>
            <a:ext cx="864096" cy="21602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ая прямоугольная выноска 7"/>
          <p:cNvSpPr/>
          <p:nvPr/>
        </p:nvSpPr>
        <p:spPr>
          <a:xfrm>
            <a:off x="3789040" y="7761312"/>
            <a:ext cx="2276475" cy="936625"/>
          </a:xfrm>
          <a:prstGeom prst="wedgeRoundRectCallout">
            <a:avLst>
              <a:gd name="adj1" fmla="val -123547"/>
              <a:gd name="adj2" fmla="val -3020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000" dirty="0">
                <a:solidFill>
                  <a:schemeClr val="tx1"/>
                </a:solidFill>
                <a:latin typeface="Arial" pitchFamily="34" charset="0"/>
                <a:cs typeface="Arial" pitchFamily="34" charset="0"/>
              </a:rPr>
              <a:t>Результат выполнения (электронный документ в формате </a:t>
            </a:r>
            <a:r>
              <a:rPr lang="en-US" sz="1000" dirty="0">
                <a:solidFill>
                  <a:schemeClr val="tx1"/>
                </a:solidFill>
                <a:latin typeface="Arial" pitchFamily="34" charset="0"/>
                <a:cs typeface="Arial" pitchFamily="34" charset="0"/>
              </a:rPr>
              <a:t>xml)</a:t>
            </a:r>
            <a:r>
              <a:rPr lang="ru-RU" sz="1000" dirty="0">
                <a:solidFill>
                  <a:schemeClr val="tx1"/>
                </a:solidFill>
                <a:latin typeface="Arial" pitchFamily="34" charset="0"/>
                <a:cs typeface="Arial" pitchFamily="34" charset="0"/>
              </a:rPr>
              <a:t> будет направлен на указанный адрес заявителя, либо представителя заявителя</a:t>
            </a:r>
          </a:p>
        </p:txBody>
      </p:sp>
      <p:sp>
        <p:nvSpPr>
          <p:cNvPr id="10" name="Прямоугольник 9"/>
          <p:cNvSpPr/>
          <p:nvPr/>
        </p:nvSpPr>
        <p:spPr>
          <a:xfrm>
            <a:off x="2348880" y="9057456"/>
            <a:ext cx="295232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 y="992560"/>
            <a:ext cx="6857999" cy="8136904"/>
          </a:xfrm>
          <a:prstGeom prst="rect">
            <a:avLst/>
          </a:prstGeom>
          <a:noFill/>
          <a:ln w="9525">
            <a:noFill/>
            <a:miter lim="800000"/>
            <a:headEnd/>
            <a:tailEnd/>
          </a:ln>
        </p:spPr>
      </p:pic>
      <p:sp>
        <p:nvSpPr>
          <p:cNvPr id="6151" name="TextBox 7"/>
          <p:cNvSpPr txBox="1">
            <a:spLocks noChangeArrowheads="1"/>
          </p:cNvSpPr>
          <p:nvPr/>
        </p:nvSpPr>
        <p:spPr bwMode="auto">
          <a:xfrm>
            <a:off x="0" y="0"/>
            <a:ext cx="6626225" cy="1107996"/>
          </a:xfrm>
          <a:prstGeom prst="rect">
            <a:avLst/>
          </a:prstGeom>
          <a:noFill/>
          <a:ln w="9525">
            <a:noFill/>
            <a:miter lim="800000"/>
            <a:headEnd/>
            <a:tailEnd/>
          </a:ln>
        </p:spPr>
        <p:txBody>
          <a:bodyPr lIns="0" tIns="0" rIns="0" bIns="0">
            <a:spAutoFit/>
          </a:bodyPr>
          <a:lstStyle/>
          <a:p>
            <a:pPr algn="just"/>
            <a:r>
              <a:rPr lang="ru-RU" sz="1200" dirty="0"/>
              <a:t>Проверка введенных данных является последней стадией по формированию запроса о предоставлении сведений </a:t>
            </a:r>
            <a:r>
              <a:rPr lang="ru-RU" sz="1200" dirty="0" smtClean="0"/>
              <a:t>ГКН.  </a:t>
            </a:r>
            <a:r>
              <a:rPr lang="ru-RU" sz="1200" dirty="0"/>
              <a:t>Внимательно проверьте введенные данные, при необходимости сведения о заявителе можно изменить. Особенно внимательно </a:t>
            </a:r>
            <a:r>
              <a:rPr lang="ru-RU" sz="1200" dirty="0">
                <a:solidFill>
                  <a:srgbClr val="FF0000"/>
                </a:solidFill>
              </a:rPr>
              <a:t>проверьте адрес электронной почты</a:t>
            </a:r>
            <a:r>
              <a:rPr lang="ru-RU" sz="1200" dirty="0"/>
              <a:t>, поскольку дальнейшая информация о ходе подготовки сведений ГКН будет направляться именно на этот адрес.</a:t>
            </a:r>
          </a:p>
          <a:p>
            <a:pPr algn="just"/>
            <a:endParaRPr lang="ru-RU" sz="1200" dirty="0"/>
          </a:p>
        </p:txBody>
      </p:sp>
      <p:sp>
        <p:nvSpPr>
          <p:cNvPr id="11" name="Скругленная прямоугольная выноска 10"/>
          <p:cNvSpPr/>
          <p:nvPr/>
        </p:nvSpPr>
        <p:spPr>
          <a:xfrm>
            <a:off x="692696" y="9057456"/>
            <a:ext cx="1800200" cy="848544"/>
          </a:xfrm>
          <a:prstGeom prst="wedgeRoundRectCallout">
            <a:avLst>
              <a:gd name="adj1" fmla="val -63394"/>
              <a:gd name="adj2" fmla="val -4984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000" dirty="0">
                <a:solidFill>
                  <a:schemeClr val="tx1"/>
                </a:solidFill>
                <a:latin typeface="Arial" pitchFamily="34" charset="0"/>
                <a:cs typeface="Arial" pitchFamily="34" charset="0"/>
              </a:rPr>
              <a:t>Если Вы хотите изменить или добавить данные о заявителе, нажмите кнопку «Изменить сведения о заявителе».</a:t>
            </a:r>
          </a:p>
        </p:txBody>
      </p:sp>
      <p:sp>
        <p:nvSpPr>
          <p:cNvPr id="14" name="Скругленная прямоугольная выноска 13"/>
          <p:cNvSpPr/>
          <p:nvPr/>
        </p:nvSpPr>
        <p:spPr>
          <a:xfrm>
            <a:off x="4653136" y="5457056"/>
            <a:ext cx="2087563" cy="2879725"/>
          </a:xfrm>
          <a:prstGeom prst="wedgeRoundRectCallout">
            <a:avLst>
              <a:gd name="adj1" fmla="val 4331"/>
              <a:gd name="adj2" fmla="val 6239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000" dirty="0">
                <a:solidFill>
                  <a:schemeClr val="tx1"/>
                </a:solidFill>
                <a:latin typeface="Arial" pitchFamily="34" charset="0"/>
                <a:cs typeface="Arial" pitchFamily="34" charset="0"/>
              </a:rPr>
              <a:t>Необходимость подписать запрос ЭЦП является обязательной только для юридических лиц, для физических лиц  - по желанию. На данный момент эта возможность поддерживается только в браузере </a:t>
            </a:r>
            <a:r>
              <a:rPr lang="en-US" sz="1000" dirty="0">
                <a:solidFill>
                  <a:schemeClr val="tx1"/>
                </a:solidFill>
                <a:latin typeface="Arial" pitchFamily="34" charset="0"/>
                <a:cs typeface="Arial" pitchFamily="34" charset="0"/>
              </a:rPr>
              <a:t>Microsoft Internet Explorer. </a:t>
            </a:r>
            <a:r>
              <a:rPr lang="ru-RU" sz="1000" dirty="0">
                <a:solidFill>
                  <a:schemeClr val="tx1"/>
                </a:solidFill>
                <a:latin typeface="Arial" pitchFamily="34" charset="0"/>
                <a:cs typeface="Arial" pitchFamily="34" charset="0"/>
              </a:rPr>
              <a:t>Помимо этого у Вас должен быть установлен сертификат и компонент </a:t>
            </a:r>
            <a:r>
              <a:rPr lang="en-US" sz="1000" dirty="0">
                <a:solidFill>
                  <a:schemeClr val="tx1"/>
                </a:solidFill>
                <a:latin typeface="Arial" pitchFamily="34" charset="0"/>
                <a:cs typeface="Arial" pitchFamily="34" charset="0"/>
              </a:rPr>
              <a:t>CAPICOM.</a:t>
            </a:r>
            <a:r>
              <a:rPr lang="ru-RU" sz="1000" dirty="0">
                <a:solidFill>
                  <a:schemeClr val="tx1"/>
                </a:solidFill>
                <a:latin typeface="Arial" pitchFamily="34" charset="0"/>
                <a:cs typeface="Arial" pitchFamily="34" charset="0"/>
              </a:rPr>
              <a:t> Для юридических лиц запрос подписывается ЭЦП и направляется только после проверки введенных данных </a:t>
            </a:r>
          </a:p>
        </p:txBody>
      </p:sp>
      <p:sp>
        <p:nvSpPr>
          <p:cNvPr id="15" name="Скругленная прямоугольная выноска 14"/>
          <p:cNvSpPr/>
          <p:nvPr/>
        </p:nvSpPr>
        <p:spPr>
          <a:xfrm>
            <a:off x="2924944" y="9185275"/>
            <a:ext cx="1655440" cy="720725"/>
          </a:xfrm>
          <a:prstGeom prst="wedgeRoundRectCallout">
            <a:avLst>
              <a:gd name="adj1" fmla="val -7598"/>
              <a:gd name="adj2" fmla="val -775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000" dirty="0">
                <a:solidFill>
                  <a:schemeClr val="tx1"/>
                </a:solidFill>
                <a:latin typeface="Arial" pitchFamily="34" charset="0"/>
                <a:cs typeface="Arial" pitchFamily="34" charset="0"/>
              </a:rPr>
              <a:t>После проверки всех данных отправьте запрос</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cstate="print"/>
          <a:srcRect/>
          <a:stretch>
            <a:fillRect/>
          </a:stretch>
        </p:blipFill>
        <p:spPr bwMode="auto">
          <a:xfrm>
            <a:off x="0" y="416497"/>
            <a:ext cx="6858000" cy="2520280"/>
          </a:xfrm>
          <a:prstGeom prst="rect">
            <a:avLst/>
          </a:prstGeom>
          <a:noFill/>
          <a:ln w="9525">
            <a:noFill/>
            <a:miter lim="800000"/>
            <a:headEnd/>
            <a:tailEnd/>
          </a:ln>
        </p:spPr>
      </p:pic>
      <p:pic>
        <p:nvPicPr>
          <p:cNvPr id="7171" name="Picture 9" descr="5"/>
          <p:cNvPicPr>
            <a:picLocks noChangeAspect="1" noChangeArrowheads="1"/>
          </p:cNvPicPr>
          <p:nvPr/>
        </p:nvPicPr>
        <p:blipFill>
          <a:blip r:embed="rId4" cstate="print">
            <a:lum bright="-6000" contrast="18000"/>
          </a:blip>
          <a:srcRect l="29822" t="32352" r="15596" b="41592"/>
          <a:stretch>
            <a:fillRect/>
          </a:stretch>
        </p:blipFill>
        <p:spPr bwMode="auto">
          <a:xfrm>
            <a:off x="333375" y="3224213"/>
            <a:ext cx="6237288" cy="1573212"/>
          </a:xfrm>
          <a:prstGeom prst="rect">
            <a:avLst/>
          </a:prstGeom>
          <a:noFill/>
          <a:ln w="9525">
            <a:noFill/>
            <a:miter lim="800000"/>
            <a:headEnd/>
            <a:tailEnd/>
          </a:ln>
        </p:spPr>
      </p:pic>
      <p:sp>
        <p:nvSpPr>
          <p:cNvPr id="7172" name="Прямоугольник 11"/>
          <p:cNvSpPr>
            <a:spLocks noChangeArrowheads="1"/>
          </p:cNvSpPr>
          <p:nvPr/>
        </p:nvSpPr>
        <p:spPr bwMode="auto">
          <a:xfrm>
            <a:off x="0" y="0"/>
            <a:ext cx="6858000" cy="461963"/>
          </a:xfrm>
          <a:prstGeom prst="rect">
            <a:avLst/>
          </a:prstGeom>
          <a:noFill/>
          <a:ln w="9525">
            <a:noFill/>
            <a:miter lim="800000"/>
            <a:headEnd/>
            <a:tailEnd/>
          </a:ln>
        </p:spPr>
        <p:txBody>
          <a:bodyPr>
            <a:spAutoFit/>
          </a:bodyPr>
          <a:lstStyle/>
          <a:p>
            <a:pPr algn="just"/>
            <a:r>
              <a:rPr lang="ru-RU" sz="1200" dirty="0">
                <a:solidFill>
                  <a:srgbClr val="000000"/>
                </a:solidFill>
              </a:rPr>
              <a:t>Запомните или запишите зарегистрированный номер заявки и сгенерированный код, который Вам предоставит Портал</a:t>
            </a:r>
            <a:endParaRPr lang="ru-RU" sz="1200" dirty="0"/>
          </a:p>
        </p:txBody>
      </p:sp>
      <p:sp>
        <p:nvSpPr>
          <p:cNvPr id="7173" name="Прямоугольник 12"/>
          <p:cNvSpPr>
            <a:spLocks noChangeArrowheads="1"/>
          </p:cNvSpPr>
          <p:nvPr/>
        </p:nvSpPr>
        <p:spPr bwMode="auto">
          <a:xfrm>
            <a:off x="0" y="2864769"/>
            <a:ext cx="6858000" cy="307777"/>
          </a:xfrm>
          <a:prstGeom prst="rect">
            <a:avLst/>
          </a:prstGeom>
          <a:noFill/>
          <a:ln w="9525">
            <a:noFill/>
            <a:miter lim="800000"/>
            <a:headEnd/>
            <a:tailEnd/>
          </a:ln>
        </p:spPr>
        <p:txBody>
          <a:bodyPr wrap="square">
            <a:spAutoFit/>
          </a:bodyPr>
          <a:lstStyle/>
          <a:p>
            <a:pPr algn="just">
              <a:defRPr/>
            </a:pPr>
            <a:r>
              <a:rPr lang="ru-RU" sz="1400" dirty="0">
                <a:latin typeface="+mn-lt"/>
              </a:rPr>
              <a:t>Для того, чтоб Ваш запрос начали обрабатывать, необходимо произвести его оплату.</a:t>
            </a:r>
          </a:p>
        </p:txBody>
      </p:sp>
      <p:sp>
        <p:nvSpPr>
          <p:cNvPr id="14" name="Овал 13"/>
          <p:cNvSpPr/>
          <p:nvPr/>
        </p:nvSpPr>
        <p:spPr>
          <a:xfrm>
            <a:off x="3573016" y="416496"/>
            <a:ext cx="792088"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175" name="Скругленная прямоугольная выноска 14"/>
          <p:cNvSpPr>
            <a:spLocks noChangeArrowheads="1"/>
          </p:cNvSpPr>
          <p:nvPr/>
        </p:nvSpPr>
        <p:spPr bwMode="auto">
          <a:xfrm>
            <a:off x="7389440" y="488504"/>
            <a:ext cx="1439862" cy="935037"/>
          </a:xfrm>
          <a:prstGeom prst="wedgeRoundRectCallout">
            <a:avLst>
              <a:gd name="adj1" fmla="val -70065"/>
              <a:gd name="adj2" fmla="val -7556"/>
              <a:gd name="adj3" fmla="val 16667"/>
            </a:avLst>
          </a:prstGeom>
          <a:solidFill>
            <a:schemeClr val="bg1">
              <a:alpha val="72940"/>
            </a:schemeClr>
          </a:solidFill>
          <a:ln w="25400" algn="ctr">
            <a:solidFill>
              <a:srgbClr val="FF0000"/>
            </a:solidFill>
            <a:miter lim="800000"/>
            <a:headEnd/>
            <a:tailEnd/>
          </a:ln>
        </p:spPr>
        <p:txBody>
          <a:bodyPr lIns="0" tIns="0" rIns="0" bIns="0" anchor="ctr"/>
          <a:lstStyle/>
          <a:p>
            <a:pPr algn="ctr"/>
            <a:r>
              <a:rPr lang="ru-RU" sz="1000" dirty="0"/>
              <a:t>По номеру запроса Вы сможете отслеживать текущее состояние заявки</a:t>
            </a:r>
          </a:p>
        </p:txBody>
      </p:sp>
      <p:sp>
        <p:nvSpPr>
          <p:cNvPr id="17" name="Скругленная прямоугольная выноска 16"/>
          <p:cNvSpPr/>
          <p:nvPr/>
        </p:nvSpPr>
        <p:spPr>
          <a:xfrm>
            <a:off x="4653136" y="200472"/>
            <a:ext cx="2204864" cy="576064"/>
          </a:xfrm>
          <a:prstGeom prst="wedgeRoundRectCallout">
            <a:avLst>
              <a:gd name="adj1" fmla="val -57614"/>
              <a:gd name="adj2" fmla="val -5433"/>
              <a:gd name="adj3" fmla="val 16667"/>
            </a:avLst>
          </a:prstGeom>
          <a:solidFill>
            <a:schemeClr val="bg1">
              <a:alpha val="88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800" dirty="0">
                <a:solidFill>
                  <a:schemeClr val="tx1"/>
                </a:solidFill>
                <a:latin typeface="Arial" pitchFamily="34" charset="0"/>
                <a:cs typeface="Arial" pitchFamily="34" charset="0"/>
              </a:rPr>
              <a:t>Обязательно сохраните указанный код! Без него Вы не сможете получить на Портале готовые документы в случае их получения в виде ссылки на электронный документ на Портале</a:t>
            </a:r>
          </a:p>
        </p:txBody>
      </p:sp>
      <p:sp>
        <p:nvSpPr>
          <p:cNvPr id="18" name="Скругленная прямоугольная выноска 17"/>
          <p:cNvSpPr/>
          <p:nvPr/>
        </p:nvSpPr>
        <p:spPr>
          <a:xfrm>
            <a:off x="7173416" y="2072680"/>
            <a:ext cx="1871662" cy="936625"/>
          </a:xfrm>
          <a:prstGeom prst="wedgeRoundRectCallout">
            <a:avLst>
              <a:gd name="adj1" fmla="val -69420"/>
              <a:gd name="adj2" fmla="val -47390"/>
              <a:gd name="adj3" fmla="val 16667"/>
            </a:avLst>
          </a:prstGeom>
          <a:solidFill>
            <a:schemeClr val="bg1">
              <a:alpha val="7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000" dirty="0">
                <a:solidFill>
                  <a:schemeClr val="tx1"/>
                </a:solidFill>
                <a:latin typeface="Arial" pitchFamily="34" charset="0"/>
                <a:cs typeface="Arial" pitchFamily="34" charset="0"/>
              </a:rPr>
              <a:t>С помощью сервиса «Проверка статуса запроса» Вы можете проверить статус Вашего запроса</a:t>
            </a:r>
          </a:p>
        </p:txBody>
      </p:sp>
      <p:sp>
        <p:nvSpPr>
          <p:cNvPr id="19" name="Овал 18"/>
          <p:cNvSpPr/>
          <p:nvPr/>
        </p:nvSpPr>
        <p:spPr>
          <a:xfrm>
            <a:off x="2565400" y="3297238"/>
            <a:ext cx="936625"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Скругленная прямоугольная выноска 19"/>
          <p:cNvSpPr/>
          <p:nvPr/>
        </p:nvSpPr>
        <p:spPr>
          <a:xfrm>
            <a:off x="3789363" y="3224213"/>
            <a:ext cx="2376487" cy="936625"/>
          </a:xfrm>
          <a:prstGeom prst="wedgeRoundRectCallout">
            <a:avLst>
              <a:gd name="adj1" fmla="val -62528"/>
              <a:gd name="adj2" fmla="val -25004"/>
              <a:gd name="adj3" fmla="val 16667"/>
            </a:avLst>
          </a:prstGeom>
          <a:solidFill>
            <a:schemeClr val="bg1">
              <a:alpha val="7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000" dirty="0">
                <a:solidFill>
                  <a:schemeClr val="tx1"/>
                </a:solidFill>
                <a:latin typeface="Arial" pitchFamily="34" charset="0"/>
                <a:cs typeface="Arial" pitchFamily="34" charset="0"/>
              </a:rPr>
              <a:t>Текущий статус запроса. Для того, чтобы сформированный запрос поступил на обработку в орган кадастрового учета, необходимо произвести его оплату </a:t>
            </a:r>
          </a:p>
        </p:txBody>
      </p:sp>
      <p:sp>
        <p:nvSpPr>
          <p:cNvPr id="7181" name="Прямоугольник 21"/>
          <p:cNvSpPr>
            <a:spLocks noChangeArrowheads="1"/>
          </p:cNvSpPr>
          <p:nvPr/>
        </p:nvSpPr>
        <p:spPr bwMode="auto">
          <a:xfrm>
            <a:off x="115888" y="4737100"/>
            <a:ext cx="6626225" cy="2400300"/>
          </a:xfrm>
          <a:prstGeom prst="rect">
            <a:avLst/>
          </a:prstGeom>
          <a:noFill/>
          <a:ln w="9525">
            <a:noFill/>
            <a:miter lim="800000"/>
            <a:headEnd/>
            <a:tailEnd/>
          </a:ln>
        </p:spPr>
        <p:txBody>
          <a:bodyPr lIns="0" tIns="0" rIns="0" bIns="0">
            <a:spAutoFit/>
          </a:bodyPr>
          <a:lstStyle/>
          <a:p>
            <a:pPr algn="just"/>
            <a:r>
              <a:rPr lang="ru-RU" sz="1300" dirty="0"/>
              <a:t>Напоминаем, что на основании Приказа №75 «Об установлении порядка предоставления сведений, внесенных в государственный кадастр недвижимости» от 27 февраля 2010 г. </a:t>
            </a:r>
            <a:r>
              <a:rPr lang="ru-RU" sz="1300" dirty="0">
                <a:solidFill>
                  <a:srgbClr val="006600"/>
                </a:solidFill>
              </a:rPr>
              <a:t>оплата за предоставление сведений должна быть осуществлена не позднее одного месяца с даты представления запроса</a:t>
            </a:r>
            <a:r>
              <a:rPr lang="ru-RU" sz="1300" dirty="0"/>
              <a:t>.</a:t>
            </a:r>
          </a:p>
          <a:p>
            <a:pPr algn="just"/>
            <a:r>
              <a:rPr lang="ru-RU" sz="1300" dirty="0"/>
              <a:t>В случае, если оплата не была произведена до окончания срока, </a:t>
            </a:r>
            <a:r>
              <a:rPr lang="ru-RU" sz="1300" dirty="0">
                <a:solidFill>
                  <a:srgbClr val="006600"/>
                </a:solidFill>
              </a:rPr>
              <a:t>заявка переходит в статус «Запрос не рассматривается»</a:t>
            </a:r>
            <a:r>
              <a:rPr lang="ru-RU" sz="1300" dirty="0"/>
              <a:t>. Для получения сведений необходимо создавать повторную заявку.</a:t>
            </a:r>
          </a:p>
          <a:p>
            <a:pPr algn="just"/>
            <a:r>
              <a:rPr lang="ru-RU" sz="1300" dirty="0"/>
              <a:t>В случае, если вы получили почтовое сообщение, содержащее информацию о переводе вашего заявления в статус «Просрочено» или «Запрос не рассматривается», следует считать, что по данной заявке оплата не поступила вовремя и заявление переведено в соответствующий статус.</a:t>
            </a:r>
          </a:p>
        </p:txBody>
      </p:sp>
      <p:pic>
        <p:nvPicPr>
          <p:cNvPr id="7182" name="Picture 12"/>
          <p:cNvPicPr>
            <a:picLocks noChangeAspect="1" noChangeArrowheads="1"/>
          </p:cNvPicPr>
          <p:nvPr/>
        </p:nvPicPr>
        <p:blipFill>
          <a:blip r:embed="rId5" cstate="print"/>
          <a:srcRect/>
          <a:stretch>
            <a:fillRect/>
          </a:stretch>
        </p:blipFill>
        <p:spPr bwMode="auto">
          <a:xfrm>
            <a:off x="0" y="7905750"/>
            <a:ext cx="6858000" cy="2000250"/>
          </a:xfrm>
          <a:prstGeom prst="rect">
            <a:avLst/>
          </a:prstGeom>
          <a:noFill/>
          <a:ln w="9525">
            <a:noFill/>
            <a:miter lim="800000"/>
            <a:headEnd/>
            <a:tailEnd/>
          </a:ln>
        </p:spPr>
      </p:pic>
      <p:sp>
        <p:nvSpPr>
          <p:cNvPr id="24" name="Овал 23"/>
          <p:cNvSpPr/>
          <p:nvPr/>
        </p:nvSpPr>
        <p:spPr>
          <a:xfrm>
            <a:off x="3644900" y="8266113"/>
            <a:ext cx="720725"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Скругленная прямоугольная выноска 24"/>
          <p:cNvSpPr/>
          <p:nvPr/>
        </p:nvSpPr>
        <p:spPr>
          <a:xfrm>
            <a:off x="1052513" y="8624888"/>
            <a:ext cx="2447925" cy="1152525"/>
          </a:xfrm>
          <a:prstGeom prst="wedgeRoundRectCallout">
            <a:avLst>
              <a:gd name="adj1" fmla="val 56581"/>
              <a:gd name="adj2" fmla="val -54120"/>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000" dirty="0">
                <a:solidFill>
                  <a:schemeClr val="tx1"/>
                </a:solidFill>
                <a:latin typeface="Arial" pitchFamily="34" charset="0"/>
                <a:cs typeface="Arial" pitchFamily="34" charset="0"/>
              </a:rPr>
              <a:t>При нажатии кнопки «</a:t>
            </a:r>
            <a:r>
              <a:rPr lang="en-US" sz="1000" dirty="0">
                <a:solidFill>
                  <a:schemeClr val="tx1"/>
                </a:solidFill>
                <a:latin typeface="Arial" pitchFamily="34" charset="0"/>
                <a:cs typeface="Arial" pitchFamily="34" charset="0"/>
              </a:rPr>
              <a:t>QIWI</a:t>
            </a:r>
            <a:r>
              <a:rPr lang="ru-RU" sz="1000" dirty="0">
                <a:solidFill>
                  <a:schemeClr val="tx1"/>
                </a:solidFill>
                <a:latin typeface="Arial" pitchFamily="34" charset="0"/>
                <a:cs typeface="Arial" pitchFamily="34" charset="0"/>
              </a:rPr>
              <a:t>-кошелек» открывается страница сайта, где расположены инструкции по регистрации </a:t>
            </a:r>
            <a:r>
              <a:rPr lang="en-US" sz="1000" dirty="0">
                <a:solidFill>
                  <a:schemeClr val="tx1"/>
                </a:solidFill>
                <a:latin typeface="Arial" pitchFamily="34" charset="0"/>
                <a:cs typeface="Arial" pitchFamily="34" charset="0"/>
              </a:rPr>
              <a:t>QIWI-</a:t>
            </a:r>
            <a:r>
              <a:rPr lang="ru-RU" sz="1000" dirty="0">
                <a:solidFill>
                  <a:schemeClr val="tx1"/>
                </a:solidFill>
                <a:latin typeface="Arial" pitchFamily="34" charset="0"/>
                <a:cs typeface="Arial" pitchFamily="34" charset="0"/>
              </a:rPr>
              <a:t>кошелька для оплаты запросов с помощью сети Интернет</a:t>
            </a:r>
          </a:p>
        </p:txBody>
      </p:sp>
      <p:sp>
        <p:nvSpPr>
          <p:cNvPr id="26" name="Скругленная прямоугольная выноска 25"/>
          <p:cNvSpPr/>
          <p:nvPr/>
        </p:nvSpPr>
        <p:spPr>
          <a:xfrm>
            <a:off x="5084763" y="8048625"/>
            <a:ext cx="1657350" cy="1223963"/>
          </a:xfrm>
          <a:prstGeom prst="wedgeRoundRectCallout">
            <a:avLst>
              <a:gd name="adj1" fmla="val -63637"/>
              <a:gd name="adj2" fmla="val -19485"/>
              <a:gd name="adj3" fmla="val 16667"/>
            </a:avLst>
          </a:prstGeom>
          <a:solidFill>
            <a:schemeClr val="bg1">
              <a:alpha val="91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ru-RU" sz="1000" dirty="0">
                <a:solidFill>
                  <a:schemeClr val="tx1"/>
                </a:solidFill>
                <a:latin typeface="Arial" pitchFamily="34" charset="0"/>
                <a:cs typeface="Arial" pitchFamily="34" charset="0"/>
              </a:rPr>
              <a:t>При нажатии кнопки «Терминалы оплаты» открывается инструкция по оплате с помощью платежных терминалов </a:t>
            </a:r>
            <a:r>
              <a:rPr lang="en-US" sz="1000" dirty="0">
                <a:solidFill>
                  <a:schemeClr val="tx1"/>
                </a:solidFill>
                <a:latin typeface="Arial" pitchFamily="34" charset="0"/>
                <a:cs typeface="Arial" pitchFamily="34" charset="0"/>
              </a:rPr>
              <a:t>QIWI</a:t>
            </a:r>
            <a:endParaRPr lang="ru-RU" sz="1000" dirty="0">
              <a:solidFill>
                <a:schemeClr val="tx1"/>
              </a:solidFill>
              <a:latin typeface="Arial" pitchFamily="34" charset="0"/>
              <a:cs typeface="Arial" pitchFamily="34" charset="0"/>
            </a:endParaRPr>
          </a:p>
        </p:txBody>
      </p:sp>
      <p:sp>
        <p:nvSpPr>
          <p:cNvPr id="7186" name="TextBox 26"/>
          <p:cNvSpPr txBox="1">
            <a:spLocks noChangeArrowheads="1"/>
          </p:cNvSpPr>
          <p:nvPr/>
        </p:nvSpPr>
        <p:spPr bwMode="auto">
          <a:xfrm>
            <a:off x="0" y="7400925"/>
            <a:ext cx="6858000" cy="431800"/>
          </a:xfrm>
          <a:prstGeom prst="rect">
            <a:avLst/>
          </a:prstGeom>
          <a:noFill/>
          <a:ln w="9525">
            <a:noFill/>
            <a:miter lim="800000"/>
            <a:headEnd/>
            <a:tailEnd/>
          </a:ln>
        </p:spPr>
        <p:txBody>
          <a:bodyPr lIns="0" tIns="0" rIns="0" bIns="0">
            <a:spAutoFit/>
          </a:bodyPr>
          <a:lstStyle/>
          <a:p>
            <a:pPr algn="ctr"/>
            <a:r>
              <a:rPr lang="ru-RU" sz="1400" u="sng">
                <a:solidFill>
                  <a:srgbClr val="006600"/>
                </a:solidFill>
              </a:rPr>
              <a:t>Оплата запросов о предоставлении сведений ГКН, поданных через Интернет-Портал государственных услуг Росреестра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9057456"/>
            <a:ext cx="6858000" cy="615553"/>
          </a:xfrm>
          <a:prstGeom prst="rect">
            <a:avLst/>
          </a:prstGeom>
          <a:noFill/>
          <a:ln w="9525">
            <a:noFill/>
            <a:miter lim="800000"/>
            <a:headEnd/>
            <a:tailEnd/>
          </a:ln>
        </p:spPr>
        <p:txBody>
          <a:bodyPr lIns="0" tIns="0" rIns="0" bIns="0">
            <a:spAutoFit/>
          </a:bodyPr>
          <a:lstStyle/>
          <a:p>
            <a:pPr algn="ctr">
              <a:defRPr/>
            </a:pPr>
            <a:r>
              <a:rPr lang="ru-RU" sz="2000" dirty="0">
                <a:ln w="1905">
                  <a:solidFill>
                    <a:schemeClr val="accent2">
                      <a:lumMod val="50000"/>
                    </a:schemeClr>
                  </a:solidFill>
                </a:ln>
                <a:solidFill>
                  <a:srgbClr val="990000"/>
                </a:solidFill>
                <a:effectLst>
                  <a:innerShdw blurRad="69850" dist="43180" dir="5400000">
                    <a:srgbClr val="000000">
                      <a:alpha val="65000"/>
                    </a:srgbClr>
                  </a:innerShdw>
                </a:effectLst>
                <a:latin typeface="Arial" pitchFamily="34" charset="0"/>
                <a:cs typeface="Arial" pitchFamily="34" charset="0"/>
              </a:rPr>
              <a:t>Внимательно прочитайте инструкцию и следуйте </a:t>
            </a:r>
          </a:p>
          <a:p>
            <a:pPr algn="ctr">
              <a:defRPr/>
            </a:pPr>
            <a:r>
              <a:rPr lang="ru-RU" sz="2000" dirty="0">
                <a:ln w="1905">
                  <a:solidFill>
                    <a:schemeClr val="accent2">
                      <a:lumMod val="50000"/>
                    </a:schemeClr>
                  </a:solidFill>
                </a:ln>
                <a:solidFill>
                  <a:srgbClr val="990000"/>
                </a:solidFill>
                <a:effectLst>
                  <a:innerShdw blurRad="69850" dist="43180" dir="5400000">
                    <a:srgbClr val="000000">
                      <a:alpha val="65000"/>
                    </a:srgbClr>
                  </a:innerShdw>
                </a:effectLst>
                <a:latin typeface="Arial" pitchFamily="34" charset="0"/>
                <a:cs typeface="Arial" pitchFamily="34" charset="0"/>
              </a:rPr>
              <a:t>всем указаниям.</a:t>
            </a:r>
          </a:p>
        </p:txBody>
      </p:sp>
      <p:sp>
        <p:nvSpPr>
          <p:cNvPr id="8195" name="Прямоугольник 3"/>
          <p:cNvSpPr>
            <a:spLocks noChangeArrowheads="1"/>
          </p:cNvSpPr>
          <p:nvPr/>
        </p:nvSpPr>
        <p:spPr bwMode="auto">
          <a:xfrm>
            <a:off x="0" y="7761288"/>
            <a:ext cx="6858000" cy="1077912"/>
          </a:xfrm>
          <a:prstGeom prst="rect">
            <a:avLst/>
          </a:prstGeom>
          <a:noFill/>
          <a:ln w="9525">
            <a:noFill/>
            <a:miter lim="800000"/>
            <a:headEnd/>
            <a:tailEnd/>
          </a:ln>
        </p:spPr>
        <p:txBody>
          <a:bodyPr lIns="0" tIns="0" rIns="0" bIns="0">
            <a:spAutoFit/>
          </a:bodyPr>
          <a:lstStyle/>
          <a:p>
            <a:pPr algn="ctr"/>
            <a:r>
              <a:rPr lang="ru-RU" sz="1400">
                <a:solidFill>
                  <a:srgbClr val="006600"/>
                </a:solidFill>
              </a:rPr>
              <a:t>Обращаем Ваше внимание, что если Вы получаете выписку для представления ее в другое Федеральное ведомство, то в соответствии с Федеральным законом от 27 июля 2010 г. № 210-ФЗ «Об организации предоставления государственных и муниципальных услуг» , ведомства могут запрашивать и получать данные документы самостоятельно.</a:t>
            </a:r>
          </a:p>
        </p:txBody>
      </p:sp>
      <p:sp>
        <p:nvSpPr>
          <p:cNvPr id="8196" name="Прямоугольник 4"/>
          <p:cNvSpPr>
            <a:spLocks noChangeArrowheads="1"/>
          </p:cNvSpPr>
          <p:nvPr/>
        </p:nvSpPr>
        <p:spPr bwMode="auto">
          <a:xfrm>
            <a:off x="231775" y="4016896"/>
            <a:ext cx="6509593" cy="369887"/>
          </a:xfrm>
          <a:prstGeom prst="rect">
            <a:avLst/>
          </a:prstGeom>
          <a:noFill/>
          <a:ln w="9525">
            <a:noFill/>
            <a:miter lim="800000"/>
            <a:headEnd/>
            <a:tailEnd/>
          </a:ln>
        </p:spPr>
        <p:txBody>
          <a:bodyPr wrap="square" lIns="0" tIns="0" rIns="0" bIns="0">
            <a:spAutoFit/>
          </a:bodyPr>
          <a:lstStyle/>
          <a:p>
            <a:pPr algn="just"/>
            <a:r>
              <a:rPr lang="ru-RU" sz="1200" dirty="0"/>
              <a:t>Зависит от указанного Вами в форме предоставления сведений способа получения результата:</a:t>
            </a:r>
          </a:p>
        </p:txBody>
      </p:sp>
      <p:sp>
        <p:nvSpPr>
          <p:cNvPr id="8197" name="Прямоугольник 5"/>
          <p:cNvSpPr>
            <a:spLocks noChangeArrowheads="1"/>
          </p:cNvSpPr>
          <p:nvPr/>
        </p:nvSpPr>
        <p:spPr bwMode="auto">
          <a:xfrm>
            <a:off x="333375" y="0"/>
            <a:ext cx="6191250" cy="7381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0" tIns="0" rIns="0" bIns="0">
            <a:spAutoFit/>
          </a:bodyPr>
          <a:lstStyle/>
          <a:p>
            <a:pPr algn="ctr">
              <a:defRPr/>
            </a:pPr>
            <a:r>
              <a:rPr lang="ru-RU" sz="1200" dirty="0">
                <a:latin typeface="Arial" pitchFamily="34" charset="0"/>
                <a:cs typeface="Arial" pitchFamily="34" charset="0"/>
              </a:rPr>
              <a:t>После </a:t>
            </a:r>
            <a:r>
              <a:rPr lang="ru-RU" sz="1200" dirty="0">
                <a:solidFill>
                  <a:srgbClr val="006600"/>
                </a:solidFill>
                <a:latin typeface="Arial" pitchFamily="34" charset="0"/>
                <a:cs typeface="Arial" pitchFamily="34" charset="0"/>
              </a:rPr>
              <a:t>отправки запроса </a:t>
            </a:r>
            <a:r>
              <a:rPr lang="ru-RU" sz="1200" dirty="0">
                <a:latin typeface="Arial" pitchFamily="34" charset="0"/>
                <a:cs typeface="Arial" pitchFamily="34" charset="0"/>
              </a:rPr>
              <a:t>о предоставлении сведений ГКН и </a:t>
            </a:r>
          </a:p>
          <a:p>
            <a:pPr algn="ctr">
              <a:defRPr/>
            </a:pPr>
            <a:r>
              <a:rPr lang="ru-RU" sz="1200" dirty="0">
                <a:solidFill>
                  <a:srgbClr val="006600"/>
                </a:solidFill>
                <a:latin typeface="Arial" pitchFamily="34" charset="0"/>
                <a:cs typeface="Arial" pitchFamily="34" charset="0"/>
              </a:rPr>
              <a:t>его оплаты</a:t>
            </a:r>
            <a:r>
              <a:rPr lang="ru-RU" sz="1200" dirty="0">
                <a:latin typeface="Arial" pitchFamily="34" charset="0"/>
                <a:cs typeface="Arial" pitchFamily="34" charset="0"/>
              </a:rPr>
              <a:t> </a:t>
            </a:r>
            <a:r>
              <a:rPr lang="ru-RU" sz="1200" dirty="0">
                <a:solidFill>
                  <a:srgbClr val="006600"/>
                </a:solidFill>
                <a:latin typeface="Arial" pitchFamily="34" charset="0"/>
                <a:cs typeface="Arial" pitchFamily="34" charset="0"/>
              </a:rPr>
              <a:t>сведения ГКН готовятся </a:t>
            </a:r>
            <a:r>
              <a:rPr lang="ru-RU" sz="1200" dirty="0">
                <a:latin typeface="Arial" pitchFamily="34" charset="0"/>
                <a:cs typeface="Arial" pitchFamily="34" charset="0"/>
              </a:rPr>
              <a:t>органом кадастрового учета в установленные законом сроки запрашиваемые Вами сведения ГКН </a:t>
            </a:r>
          </a:p>
          <a:p>
            <a:pPr algn="ctr">
              <a:defRPr/>
            </a:pPr>
            <a:r>
              <a:rPr lang="ru-RU" sz="1200" dirty="0">
                <a:latin typeface="Arial" pitchFamily="34" charset="0"/>
                <a:cs typeface="Arial" pitchFamily="34" charset="0"/>
              </a:rPr>
              <a:t>будут подготовлены:</a:t>
            </a:r>
          </a:p>
        </p:txBody>
      </p:sp>
      <p:sp>
        <p:nvSpPr>
          <p:cNvPr id="7" name="Прямоугольник 6"/>
          <p:cNvSpPr/>
          <p:nvPr/>
        </p:nvSpPr>
        <p:spPr>
          <a:xfrm>
            <a:off x="188913" y="992188"/>
            <a:ext cx="3168650" cy="8318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1200" dirty="0">
                <a:latin typeface="Arial" pitchFamily="34" charset="0"/>
                <a:cs typeface="Arial" pitchFamily="34" charset="0"/>
              </a:rPr>
              <a:t>в виде кадастровых паспортов земельных участков и кадастровых выписок о земельных участках </a:t>
            </a:r>
          </a:p>
          <a:p>
            <a:pPr algn="ctr">
              <a:defRPr/>
            </a:pPr>
            <a:r>
              <a:rPr lang="ru-RU" sz="1200" dirty="0">
                <a:solidFill>
                  <a:srgbClr val="006600"/>
                </a:solidFill>
                <a:latin typeface="Arial" pitchFamily="34" charset="0"/>
                <a:cs typeface="Arial" pitchFamily="34" charset="0"/>
              </a:rPr>
              <a:t>в срок не более чем 5 рабочих дней</a:t>
            </a:r>
            <a:endParaRPr lang="ru-RU" sz="1200" dirty="0">
              <a:latin typeface="Arial" pitchFamily="34" charset="0"/>
              <a:cs typeface="Arial" pitchFamily="34" charset="0"/>
            </a:endParaRPr>
          </a:p>
        </p:txBody>
      </p:sp>
      <p:sp>
        <p:nvSpPr>
          <p:cNvPr id="8" name="Прямоугольник 7"/>
          <p:cNvSpPr/>
          <p:nvPr/>
        </p:nvSpPr>
        <p:spPr>
          <a:xfrm>
            <a:off x="3429000" y="992188"/>
            <a:ext cx="3313113" cy="4619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ru-RU" sz="1200" dirty="0">
                <a:latin typeface="Arial" pitchFamily="34" charset="0"/>
                <a:cs typeface="Arial" pitchFamily="34" charset="0"/>
              </a:rPr>
              <a:t>в виде кадастровых планов территорий </a:t>
            </a:r>
          </a:p>
          <a:p>
            <a:pPr algn="ctr">
              <a:defRPr/>
            </a:pPr>
            <a:r>
              <a:rPr lang="ru-RU" sz="1200" dirty="0">
                <a:solidFill>
                  <a:srgbClr val="006600"/>
                </a:solidFill>
                <a:latin typeface="Arial" pitchFamily="34" charset="0"/>
                <a:cs typeface="Arial" pitchFamily="34" charset="0"/>
              </a:rPr>
              <a:t>в срок не более чем 15 рабочих дней</a:t>
            </a:r>
            <a:endParaRPr lang="ru-RU" sz="1200" dirty="0">
              <a:latin typeface="Arial" pitchFamily="34" charset="0"/>
              <a:cs typeface="Arial" pitchFamily="34" charset="0"/>
            </a:endParaRPr>
          </a:p>
        </p:txBody>
      </p:sp>
      <p:cxnSp>
        <p:nvCxnSpPr>
          <p:cNvPr id="10" name="Прямая со стрелкой 9"/>
          <p:cNvCxnSpPr/>
          <p:nvPr/>
        </p:nvCxnSpPr>
        <p:spPr>
          <a:xfrm rot="10800000" flipV="1">
            <a:off x="1844675" y="776288"/>
            <a:ext cx="287338"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Прямая со стрелкой 11"/>
          <p:cNvCxnSpPr/>
          <p:nvPr/>
        </p:nvCxnSpPr>
        <p:spPr>
          <a:xfrm>
            <a:off x="4508500" y="776288"/>
            <a:ext cx="287338" cy="215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3656856"/>
            <a:ext cx="6858000" cy="369332"/>
          </a:xfrm>
          <a:prstGeom prst="rect">
            <a:avLst/>
          </a:prstGeom>
          <a:noFill/>
        </p:spPr>
        <p:txBody>
          <a:bodyPr>
            <a:spAutoFit/>
          </a:bodyPr>
          <a:lstStyle/>
          <a:p>
            <a:pPr algn="ctr">
              <a:defRPr/>
            </a:pPr>
            <a:r>
              <a:rPr lang="ru-RU" dirty="0">
                <a:ln w="1905">
                  <a:solidFill>
                    <a:schemeClr val="bg2">
                      <a:lumMod val="50000"/>
                    </a:schemeClr>
                  </a:solidFill>
                </a:ln>
                <a:solidFill>
                  <a:srgbClr val="336600"/>
                </a:solidFill>
                <a:effectLst>
                  <a:innerShdw blurRad="69850" dist="43180" dir="5400000">
                    <a:srgbClr val="000000">
                      <a:alpha val="65000"/>
                    </a:srgbClr>
                  </a:innerShdw>
                </a:effectLst>
              </a:rPr>
              <a:t>Формы получения подготовленных сведений ГКН</a:t>
            </a:r>
          </a:p>
        </p:txBody>
      </p:sp>
      <p:sp>
        <p:nvSpPr>
          <p:cNvPr id="18" name="Прямоугольник 17"/>
          <p:cNvSpPr/>
          <p:nvPr/>
        </p:nvSpPr>
        <p:spPr>
          <a:xfrm>
            <a:off x="2420938" y="7113588"/>
            <a:ext cx="4321175" cy="46196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ru-RU" sz="1200" dirty="0">
                <a:latin typeface="Arial" pitchFamily="34" charset="0"/>
                <a:cs typeface="Arial" pitchFamily="34" charset="0"/>
              </a:rPr>
              <a:t>сможете получить результат на руки в указанном в запросе отделе филиала ФГБУ «ФКП Росреестра» </a:t>
            </a:r>
          </a:p>
        </p:txBody>
      </p:sp>
      <p:sp>
        <p:nvSpPr>
          <p:cNvPr id="19" name="Прямоугольник 18"/>
          <p:cNvSpPr/>
          <p:nvPr/>
        </p:nvSpPr>
        <p:spPr>
          <a:xfrm>
            <a:off x="188640" y="4520952"/>
            <a:ext cx="1784350" cy="554037"/>
          </a:xfrm>
          <a:prstGeom prst="rect">
            <a:avLst/>
          </a:prstGeom>
        </p:spPr>
        <p:style>
          <a:lnRef idx="2">
            <a:schemeClr val="accent3"/>
          </a:lnRef>
          <a:fillRef idx="1">
            <a:schemeClr val="lt1"/>
          </a:fillRef>
          <a:effectRef idx="0">
            <a:schemeClr val="accent3"/>
          </a:effectRef>
          <a:fontRef idx="minor">
            <a:schemeClr val="dk1"/>
          </a:fontRef>
        </p:style>
        <p:txBody>
          <a:bodyPr tIns="0" bIns="0">
            <a:spAutoFit/>
          </a:bodyPr>
          <a:lstStyle/>
          <a:p>
            <a:pPr algn="ctr">
              <a:defRPr/>
            </a:pPr>
            <a:r>
              <a:rPr lang="ru-RU" sz="1200" dirty="0">
                <a:latin typeface="Arial" pitchFamily="34" charset="0"/>
                <a:cs typeface="Arial" pitchFamily="34" charset="0"/>
              </a:rPr>
              <a:t>в виде ссылки на электронный документ </a:t>
            </a:r>
          </a:p>
        </p:txBody>
      </p:sp>
      <p:sp>
        <p:nvSpPr>
          <p:cNvPr id="20" name="Прямоугольник 19"/>
          <p:cNvSpPr/>
          <p:nvPr/>
        </p:nvSpPr>
        <p:spPr>
          <a:xfrm>
            <a:off x="2348880" y="4448944"/>
            <a:ext cx="4392613" cy="646331"/>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spAutoFit/>
          </a:bodyPr>
          <a:lstStyle/>
          <a:p>
            <a:pPr algn="ctr">
              <a:defRPr/>
            </a:pPr>
            <a:r>
              <a:rPr lang="ru-RU" sz="1400" dirty="0" smtClean="0">
                <a:cs typeface="Arial" pitchFamily="34" charset="0"/>
              </a:rPr>
              <a:t>после выполнения запроса, на указанный в запросе </a:t>
            </a:r>
          </a:p>
          <a:p>
            <a:pPr algn="ctr">
              <a:defRPr/>
            </a:pPr>
            <a:r>
              <a:rPr lang="ru-RU" sz="1400" dirty="0" err="1" smtClean="0">
                <a:cs typeface="Arial" pitchFamily="34" charset="0"/>
              </a:rPr>
              <a:t>e-mail</a:t>
            </a:r>
            <a:r>
              <a:rPr lang="ru-RU" sz="1400" dirty="0" smtClean="0">
                <a:cs typeface="Arial" pitchFamily="34" charset="0"/>
              </a:rPr>
              <a:t>, будет направлено уведомление со ссылкой, </a:t>
            </a:r>
          </a:p>
          <a:p>
            <a:pPr algn="ctr">
              <a:defRPr/>
            </a:pPr>
            <a:r>
              <a:rPr lang="ru-RU" sz="1400" dirty="0" smtClean="0">
                <a:cs typeface="Arial" pitchFamily="34" charset="0"/>
              </a:rPr>
              <a:t>по которой Вы сможете скачать архив с результатом</a:t>
            </a:r>
            <a:endParaRPr lang="ru-RU" sz="1400" dirty="0">
              <a:cs typeface="Arial" pitchFamily="34" charset="0"/>
            </a:endParaRPr>
          </a:p>
        </p:txBody>
      </p:sp>
      <p:cxnSp>
        <p:nvCxnSpPr>
          <p:cNvPr id="22" name="Прямая со стрелкой 21"/>
          <p:cNvCxnSpPr>
            <a:stCxn id="19" idx="3"/>
            <a:endCxn id="20" idx="1"/>
          </p:cNvCxnSpPr>
          <p:nvPr/>
        </p:nvCxnSpPr>
        <p:spPr>
          <a:xfrm flipV="1">
            <a:off x="1972990" y="4772110"/>
            <a:ext cx="375890" cy="2586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3" name="Прямоугольник 22"/>
          <p:cNvSpPr/>
          <p:nvPr/>
        </p:nvSpPr>
        <p:spPr>
          <a:xfrm>
            <a:off x="115888" y="6032500"/>
            <a:ext cx="1944687" cy="738188"/>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spAutoFit/>
          </a:bodyPr>
          <a:lstStyle/>
          <a:p>
            <a:pPr algn="ctr">
              <a:defRPr/>
            </a:pPr>
            <a:r>
              <a:rPr lang="ru-RU" sz="1200" dirty="0">
                <a:solidFill>
                  <a:prstClr val="black"/>
                </a:solidFill>
                <a:latin typeface="Arial" pitchFamily="34" charset="0"/>
                <a:cs typeface="Arial" pitchFamily="34" charset="0"/>
              </a:rPr>
              <a:t>получение результата в виде бумажного документа почтовым отправлением </a:t>
            </a:r>
            <a:endParaRPr lang="ru-RU" sz="1200" dirty="0">
              <a:latin typeface="Arial" pitchFamily="34" charset="0"/>
              <a:cs typeface="Arial" pitchFamily="34" charset="0"/>
            </a:endParaRPr>
          </a:p>
        </p:txBody>
      </p:sp>
      <p:sp>
        <p:nvSpPr>
          <p:cNvPr id="24" name="Прямоугольник 23"/>
          <p:cNvSpPr/>
          <p:nvPr/>
        </p:nvSpPr>
        <p:spPr>
          <a:xfrm>
            <a:off x="2420938" y="6032500"/>
            <a:ext cx="4321175" cy="738188"/>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spAutoFit/>
          </a:bodyPr>
          <a:lstStyle/>
          <a:p>
            <a:pPr algn="ctr">
              <a:defRPr/>
            </a:pPr>
            <a:r>
              <a:rPr lang="ru-RU" sz="1200" dirty="0">
                <a:latin typeface="Arial" pitchFamily="34" charset="0"/>
                <a:cs typeface="Arial" pitchFamily="34" charset="0"/>
              </a:rPr>
              <a:t> получение результата в виде бумажного документа почтовым отправлением – на указанный в запросе адрес будет выслано почтовое отправление с результатом</a:t>
            </a:r>
          </a:p>
        </p:txBody>
      </p:sp>
      <p:cxnSp>
        <p:nvCxnSpPr>
          <p:cNvPr id="25" name="Прямая со стрелкой 24"/>
          <p:cNvCxnSpPr/>
          <p:nvPr/>
        </p:nvCxnSpPr>
        <p:spPr>
          <a:xfrm flipV="1">
            <a:off x="2060575" y="6465888"/>
            <a:ext cx="333375" cy="952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6" name="Прямоугольник 25"/>
          <p:cNvSpPr/>
          <p:nvPr/>
        </p:nvSpPr>
        <p:spPr>
          <a:xfrm>
            <a:off x="115888" y="7040563"/>
            <a:ext cx="1944687" cy="554037"/>
          </a:xfrm>
          <a:prstGeom prst="rect">
            <a:avLst/>
          </a:prstGeom>
        </p:spPr>
        <p:style>
          <a:lnRef idx="2">
            <a:schemeClr val="accent3"/>
          </a:lnRef>
          <a:fillRef idx="1">
            <a:schemeClr val="lt1"/>
          </a:fillRef>
          <a:effectRef idx="0">
            <a:schemeClr val="accent3"/>
          </a:effectRef>
          <a:fontRef idx="minor">
            <a:schemeClr val="dk1"/>
          </a:fontRef>
        </p:style>
        <p:txBody>
          <a:bodyPr lIns="0" tIns="0" rIns="0" bIns="0">
            <a:spAutoFit/>
          </a:bodyPr>
          <a:lstStyle/>
          <a:p>
            <a:pPr algn="ctr">
              <a:defRPr/>
            </a:pPr>
            <a:r>
              <a:rPr lang="ru-RU" sz="1200" dirty="0">
                <a:latin typeface="Arial" pitchFamily="34" charset="0"/>
                <a:cs typeface="Arial" pitchFamily="34" charset="0"/>
              </a:rPr>
              <a:t>в виде бумажного документа в территориальном отделе</a:t>
            </a:r>
          </a:p>
        </p:txBody>
      </p:sp>
      <p:cxnSp>
        <p:nvCxnSpPr>
          <p:cNvPr id="27" name="Прямая со стрелкой 26"/>
          <p:cNvCxnSpPr/>
          <p:nvPr/>
        </p:nvCxnSpPr>
        <p:spPr>
          <a:xfrm flipV="1">
            <a:off x="2060575" y="7329488"/>
            <a:ext cx="333375" cy="1111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8" name="Прямоугольник 16"/>
          <p:cNvSpPr>
            <a:spLocks noChangeArrowheads="1"/>
          </p:cNvSpPr>
          <p:nvPr/>
        </p:nvSpPr>
        <p:spPr bwMode="auto">
          <a:xfrm>
            <a:off x="233264" y="5169024"/>
            <a:ext cx="6624736" cy="707886"/>
          </a:xfrm>
          <a:prstGeom prst="rect">
            <a:avLst/>
          </a:prstGeom>
          <a:noFill/>
          <a:ln w="9525">
            <a:noFill/>
            <a:miter lim="800000"/>
            <a:headEnd/>
            <a:tailEnd/>
          </a:ln>
        </p:spPr>
        <p:txBody>
          <a:bodyPr wrap="square">
            <a:spAutoFit/>
          </a:bodyPr>
          <a:lstStyle/>
          <a:p>
            <a:pPr algn="just"/>
            <a:r>
              <a:rPr lang="ru-RU" sz="1000" b="1" dirty="0"/>
              <a:t>В данном случае ответ от учетной системы приходит в виде ссылки на электронный документ в виде zip-архива, который содержит следующий набор файлов:</a:t>
            </a:r>
          </a:p>
          <a:p>
            <a:pPr algn="just"/>
            <a:r>
              <a:rPr lang="ru-RU" sz="1000" b="1" dirty="0">
                <a:solidFill>
                  <a:srgbClr val="006600"/>
                </a:solidFill>
              </a:rPr>
              <a:t>xml-файл</a:t>
            </a:r>
            <a:r>
              <a:rPr lang="ru-RU" sz="1000" b="1" dirty="0"/>
              <a:t> – запрашиваемый документ в электронном виде, </a:t>
            </a:r>
          </a:p>
          <a:p>
            <a:pPr algn="just"/>
            <a:r>
              <a:rPr lang="ru-RU" sz="1000" b="1" dirty="0">
                <a:solidFill>
                  <a:srgbClr val="006600"/>
                </a:solidFill>
              </a:rPr>
              <a:t>sig-файл </a:t>
            </a:r>
            <a:r>
              <a:rPr lang="ru-RU" sz="1000" b="1" dirty="0"/>
              <a:t>– файл усиленной квалифицированной подписи должностного лица филиала.</a:t>
            </a:r>
          </a:p>
        </p:txBody>
      </p:sp>
      <p:sp>
        <p:nvSpPr>
          <p:cNvPr id="29" name="Прямоугольник 5"/>
          <p:cNvSpPr>
            <a:spLocks noChangeArrowheads="1"/>
          </p:cNvSpPr>
          <p:nvPr/>
        </p:nvSpPr>
        <p:spPr bwMode="auto">
          <a:xfrm>
            <a:off x="188640" y="2144688"/>
            <a:ext cx="6453335" cy="1508105"/>
          </a:xfrm>
          <a:prstGeom prst="rect">
            <a:avLst/>
          </a:prstGeom>
          <a:noFill/>
          <a:ln w="9525">
            <a:noFill/>
            <a:miter lim="800000"/>
            <a:headEnd/>
            <a:tailEnd/>
          </a:ln>
        </p:spPr>
        <p:txBody>
          <a:bodyPr wrap="square" lIns="0" tIns="0" rIns="0" bIns="0">
            <a:spAutoFit/>
          </a:bodyPr>
          <a:lstStyle/>
          <a:p>
            <a:pPr algn="just">
              <a:defRPr/>
            </a:pPr>
            <a:r>
              <a:rPr lang="ru-RU" sz="1400" b="1" dirty="0">
                <a:latin typeface="+mn-lt"/>
              </a:rPr>
              <a:t>Если предоставление запрашиваемых сведений не допускается в соответствии с федеральным законом, выдается (направляется) в письменной форме обоснованное </a:t>
            </a:r>
            <a:r>
              <a:rPr lang="ru-RU" sz="1400" b="1" dirty="0">
                <a:solidFill>
                  <a:srgbClr val="006600"/>
                </a:solidFill>
                <a:latin typeface="+mn-lt"/>
              </a:rPr>
              <a:t>решение об отказе в предоставлении запрашиваемых сведений</a:t>
            </a:r>
            <a:r>
              <a:rPr lang="ru-RU" sz="1400" b="1" dirty="0">
                <a:latin typeface="+mn-lt"/>
              </a:rPr>
              <a:t>.</a:t>
            </a:r>
          </a:p>
          <a:p>
            <a:pPr algn="just">
              <a:defRPr/>
            </a:pPr>
            <a:endParaRPr lang="ru-RU" sz="1400" b="1" dirty="0">
              <a:latin typeface="+mn-lt"/>
            </a:endParaRPr>
          </a:p>
          <a:p>
            <a:pPr algn="just">
              <a:defRPr/>
            </a:pPr>
            <a:r>
              <a:rPr lang="ru-RU" sz="1400" b="1" dirty="0">
                <a:latin typeface="+mn-lt"/>
              </a:rPr>
              <a:t>Если в государственном кадастре недвижимости отсутствуют запрашиваемые сведения – выдается (направляется) в письменной форме </a:t>
            </a:r>
            <a:r>
              <a:rPr lang="ru-RU" sz="1400" b="1" dirty="0">
                <a:solidFill>
                  <a:srgbClr val="006600"/>
                </a:solidFill>
                <a:latin typeface="+mn-lt"/>
              </a:rPr>
              <a:t>уведомление об отсутствии в государственном кадастре недвижимости запрашиваемых сведений</a:t>
            </a:r>
            <a:r>
              <a:rPr lang="ru-RU" sz="1400" b="1" dirty="0">
                <a:latin typeface="+mn-lt"/>
              </a:rPr>
              <a:t>.</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2909</TotalTime>
  <Words>1041</Words>
  <Application>Microsoft Office PowerPoint</Application>
  <PresentationFormat>Лист A4 (210x297 мм)</PresentationFormat>
  <Paragraphs>81</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Слайд 1</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Откройте портал услуг Росреестра по адресу http://portal.rosreestr.ru  и перейдите в раздел «Публичная кадастровая карт а». В поле ввода 1 введите кадастровый номер интересующего Вас участка, либо нажмите  на ссылку  “расширенный поиск” и выберите из представленных полей 2 нужные, затем нажмите кнопку “Найти”. Справа отобразится публичная кадастровая карта интересующего Вас масштаба. Вы всегда можете изменить масштаб с помощью бегунка 3. Нажмите кнопку 4  “Информация” и укажите нужный Вам земельный  участок. Во всплывшем окне информации о земельном участке 5 выберите нужную Вам вкладку: “На карте” – обобщенные сведения о земельном участке “Информация” - статус, категория земли, разрешенное использование, площадь и кадастровая стоимость земельного участка “Кто обслуживает” – контактные данные подразделения Федеральной службы  государственной регистрации, кадастра и картографии, обслуживающего данную территорию “Услуги” – выберите из списка полученные справки online или запрос сведений ГКН online</dc:title>
  <dc:creator>potapova</dc:creator>
  <cp:lastModifiedBy>Admin</cp:lastModifiedBy>
  <cp:revision>315</cp:revision>
  <dcterms:created xsi:type="dcterms:W3CDTF">2010-08-12T08:52:48Z</dcterms:created>
  <dcterms:modified xsi:type="dcterms:W3CDTF">2015-10-15T09:01:28Z</dcterms:modified>
</cp:coreProperties>
</file>