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1" r:id="rId10"/>
    <p:sldId id="262" r:id="rId11"/>
    <p:sldId id="26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4411B"/>
    <a:srgbClr val="4F5408"/>
  </p:clrMru>
</p:presentationPr>
</file>

<file path=ppt/tableStyles.xml><?xml version="1.0" encoding="utf-8"?>
<a:tblStyleLst xmlns:a="http://schemas.openxmlformats.org/drawingml/2006/main" def="{69C7853C-536D-4A76-A0AE-DD22124D55A5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3391B-080B-4DB9-9003-2C79C1DC2F55}" type="datetimeFigureOut">
              <a:rPr lang="ru-RU"/>
              <a:pPr>
                <a:defRPr/>
              </a:pPr>
              <a:t>14.03.2019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CBC0B-2ED0-4F71-BB60-B909D0D354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8F667-16D5-47B5-9A92-B131E807899A}" type="datetimeFigureOut">
              <a:rPr lang="ru-RU"/>
              <a:pPr>
                <a:defRPr/>
              </a:pPr>
              <a:t>14.03.2019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AF66E-1679-4D9F-B897-1B9C6E6A84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45065-08BB-42AC-82C4-5ED07B6AE297}" type="datetimeFigureOut">
              <a:rPr lang="ru-RU"/>
              <a:pPr>
                <a:defRPr/>
              </a:pPr>
              <a:t>14.03.2019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9EA3-C20F-4FA0-ABBB-1D1405E6DE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8C374-8F9C-4347-88FF-FF295DBC96FE}" type="datetimeFigureOut">
              <a:rPr lang="ru-RU"/>
              <a:pPr>
                <a:defRPr/>
              </a:pPr>
              <a:t>14.03.2019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E2737-3DAF-4136-A66A-D172B65896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17219-4391-4DE4-A0D9-9C58CBC64DED}" type="datetimeFigureOut">
              <a:rPr lang="ru-RU"/>
              <a:pPr>
                <a:defRPr/>
              </a:pPr>
              <a:t>14.03.2019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8F3A1-0C21-4D5D-9AF1-639C0487F2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24393-33DA-427F-B3FB-7D903275C6BB}" type="datetimeFigureOut">
              <a:rPr lang="ru-RU"/>
              <a:pPr>
                <a:defRPr/>
              </a:pPr>
              <a:t>14.03.2019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E3C36-4B6E-475E-8A2E-9DECF68510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5619E-0CA5-44A6-B6EF-807BC1C86356}" type="datetimeFigureOut">
              <a:rPr lang="ru-RU"/>
              <a:pPr>
                <a:defRPr/>
              </a:pPr>
              <a:t>14.03.2019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E6626-9669-4ED5-9318-55F4D1BC31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86B1-F0B0-4409-8A9D-506639032191}" type="datetimeFigureOut">
              <a:rPr lang="ru-RU"/>
              <a:pPr>
                <a:defRPr/>
              </a:pPr>
              <a:t>14.03.2019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19648-BA26-409C-9798-9D1511D021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87565-1708-4000-ABD8-3F5B564048B6}" type="datetimeFigureOut">
              <a:rPr lang="ru-RU"/>
              <a:pPr>
                <a:defRPr/>
              </a:pPr>
              <a:t>14.03.2019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C515A-D57D-430F-90C2-D3A1B7E3EF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E0302-0BBB-463D-9D79-D5D11A977BD7}" type="datetimeFigureOut">
              <a:rPr lang="ru-RU"/>
              <a:pPr>
                <a:defRPr/>
              </a:pPr>
              <a:t>14.03.2019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009C-191D-4B17-9F89-2D4E7DCCF9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25500-147A-4573-B38F-3B708D005404}" type="datetimeFigureOut">
              <a:rPr lang="ru-RU"/>
              <a:pPr>
                <a:defRPr/>
              </a:pPr>
              <a:t>14.03.2019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DBA4F-FF53-4A75-8624-87A9317563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C1E77D-AD0D-4A07-81D7-C50267F6907A}" type="datetimeFigureOut">
              <a:rPr lang="ru-RU"/>
              <a:pPr>
                <a:defRPr/>
              </a:pPr>
              <a:t>14.03.2019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86CE22-5629-4AE8-9C9D-D48AFD202B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4429125"/>
            <a:ext cx="8424863" cy="22399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Проект к отчету об исполнении  бюджета Енапаевского сельского поселения Октябрьского муниципального района за 2018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315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 для граждан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-180975" y="0"/>
            <a:ext cx="93249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  <a:latin typeface="Calibri" pitchFamily="34" charset="0"/>
              </a:rPr>
              <a:t>РАСХОДЫ БЮДЖЕТА ПОСЕЛЕНИЯ В РАМКАХ НЕПРОГРАММНЫХ НАПРАВЛЕНИЙ РАСХОДОВ</a:t>
            </a:r>
            <a:endParaRPr lang="ru-RU" sz="2800" b="1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1643063"/>
          <a:ext cx="8785225" cy="37369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8286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с начала года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1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Депутаты представительного органа муниципального образования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8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Резервный фонд местных  администраций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проведение референдумов«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423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Передача части полномочий по формированию и исполнению бюджетов  поселений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контролю за исполнением бюджета</a:t>
                      </a:r>
                    </a:p>
                    <a:p>
                      <a:endParaRPr lang="ru-RU" sz="1200" b="1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Передача части полномочий  по организации библиотечного обслуживания населения, комплектование библиотечных фондов поселений</a:t>
                      </a:r>
                    </a:p>
                    <a:p>
                      <a:endParaRPr lang="ru-RU" sz="12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Пенсии за выслугу лет лицам, замещавшим выборные муниципальные должности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75,1</a:t>
                      </a: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  <a:p>
                      <a:pPr algn="ctr"/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0" y="1785938"/>
            <a:ext cx="831691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Администрация  Енапаевского сельского поселения</a:t>
            </a:r>
          </a:p>
          <a:p>
            <a:pPr algn="ctr"/>
            <a:r>
              <a:rPr lang="ru-RU" sz="2400" b="1">
                <a:latin typeface="Calibri" pitchFamily="34" charset="0"/>
              </a:rPr>
              <a:t>Официальный сайт: </a:t>
            </a:r>
            <a:r>
              <a:rPr lang="fr-FR" sz="2400" b="1">
                <a:latin typeface="Calibri" pitchFamily="34" charset="0"/>
              </a:rPr>
              <a:t>http://oktyabrskiy.permarea.ru/enapaevskoe/</a:t>
            </a:r>
            <a:endParaRPr lang="ru-RU" sz="2400" b="1">
              <a:latin typeface="Calibri" pitchFamily="34" charset="0"/>
            </a:endParaRPr>
          </a:p>
          <a:p>
            <a:pPr algn="ctr"/>
            <a:r>
              <a:rPr lang="ru-RU" sz="2400" b="1">
                <a:latin typeface="Calibri" pitchFamily="34" charset="0"/>
              </a:rPr>
              <a:t>Телефон: 8 (34266) 3-5</a:t>
            </a:r>
            <a:r>
              <a:rPr lang="en-US" sz="2400" b="1">
                <a:latin typeface="Calibri" pitchFamily="34" charset="0"/>
              </a:rPr>
              <a:t>6</a:t>
            </a:r>
            <a:r>
              <a:rPr lang="ru-RU" sz="2400" b="1">
                <a:latin typeface="Calibri" pitchFamily="34" charset="0"/>
              </a:rPr>
              <a:t>-</a:t>
            </a:r>
            <a:r>
              <a:rPr lang="en-US" sz="2400" b="1">
                <a:latin typeface="Calibri" pitchFamily="34" charset="0"/>
              </a:rPr>
              <a:t>33</a:t>
            </a:r>
            <a:r>
              <a:rPr lang="ru-RU" sz="2400" b="1">
                <a:latin typeface="Calibri" pitchFamily="34" charset="0"/>
              </a:rPr>
              <a:t>, 3-5</a:t>
            </a:r>
            <a:r>
              <a:rPr lang="en-US" sz="2400" b="1">
                <a:latin typeface="Calibri" pitchFamily="34" charset="0"/>
              </a:rPr>
              <a:t>6-69</a:t>
            </a:r>
            <a:endParaRPr lang="ru-RU" sz="2400" b="1">
              <a:latin typeface="Calibri" pitchFamily="34" charset="0"/>
            </a:endParaRPr>
          </a:p>
          <a:p>
            <a:pPr algn="ctr"/>
            <a:r>
              <a:rPr lang="ru-RU" sz="2400" b="1">
                <a:latin typeface="Calibri" pitchFamily="34" charset="0"/>
              </a:rPr>
              <a:t>Адрес: 6178</a:t>
            </a:r>
            <a:r>
              <a:rPr lang="en-US" sz="2400" b="1">
                <a:latin typeface="Calibri" pitchFamily="34" charset="0"/>
              </a:rPr>
              <a:t>74</a:t>
            </a:r>
            <a:r>
              <a:rPr lang="ru-RU" sz="2400" b="1">
                <a:latin typeface="Calibri" pitchFamily="34" charset="0"/>
              </a:rPr>
              <a:t>, Пермский край, Октябрьский район, с.Енапаево,ул.Советская,64</a:t>
            </a:r>
          </a:p>
          <a:p>
            <a:pPr algn="ctr"/>
            <a:r>
              <a:rPr lang="ru-RU" sz="2400" b="1">
                <a:latin typeface="Calibri" pitchFamily="34" charset="0"/>
              </a:rPr>
              <a:t>E-mail:</a:t>
            </a:r>
            <a:r>
              <a:rPr lang="en-US" sz="2400" b="1">
                <a:latin typeface="Calibri" pitchFamily="34" charset="0"/>
              </a:rPr>
              <a:t> enapaevopos@mail</a:t>
            </a:r>
            <a:r>
              <a:rPr lang="ru-RU" sz="2400" b="1">
                <a:latin typeface="Calibri" pitchFamily="34" charset="0"/>
              </a:rPr>
              <a:t>.r</a:t>
            </a:r>
            <a:r>
              <a:rPr lang="en-US" sz="2400" b="1">
                <a:latin typeface="Calibri" pitchFamily="34" charset="0"/>
              </a:rPr>
              <a:t>u</a:t>
            </a:r>
            <a:endParaRPr lang="ru-RU" sz="2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ЕНАПАЕВСКОГО  сельского поселения!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1571625"/>
            <a:ext cx="8713788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      </a:t>
            </a:r>
            <a:r>
              <a:rPr lang="ru-RU" sz="2800" b="1" dirty="0">
                <a:solidFill>
                  <a:srgbClr val="34411B"/>
                </a:solidFill>
                <a:latin typeface="+mn-lt"/>
                <a:cs typeface="+mn-cs"/>
              </a:rPr>
              <a:t>Представляем Вашему вниманию проект отчета об исполнении  бюджета Енапаевского сельского поселения Октябрьского муниципального района за 2018 год.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34411B"/>
                </a:solidFill>
                <a:latin typeface="+mn-lt"/>
                <a:cs typeface="+mn-cs"/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dirty="0">
              <a:solidFill>
                <a:srgbClr val="34411B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250825" y="188913"/>
            <a:ext cx="88931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  <a:latin typeface="Calibri" pitchFamily="34" charset="0"/>
              </a:rPr>
              <a:t>ОСНОВНЫЕ ПАРАМЕТРЫ ИСПОЛНЕНИЯ  БЮДЖЕТА  ЕНАПАЕВСКОГО СЕЛЬСКОГО ПОСЕЛЕНИЯ ЗА 2018 ГОД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6013" y="1844675"/>
          <a:ext cx="7200900" cy="22082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/>
                <a:gridCol w="1538035"/>
                <a:gridCol w="1383704"/>
                <a:gridCol w="1902098"/>
              </a:tblGrid>
              <a:tr h="835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9120,8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9225,6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101,1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8477,6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8093,6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95,5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Профицит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643,2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1132,0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zuzino.mos.ru/upload/medialibrary/d03/byudzhe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4194984" cy="206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323850" y="333375"/>
            <a:ext cx="83439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  <a:latin typeface="Calibri" pitchFamily="34" charset="0"/>
              </a:rPr>
              <a:t>ИСПОЛНЕНИЕ БЮДЖЕТА ЕНАПАЕВСКОГО СЕЛЬСКОГО ПОСЕЛЕНИЯ ЗА 2018 ГОДПО ДОХОДАМ (ТЫС.РУБ.)</a:t>
            </a:r>
          </a:p>
        </p:txBody>
      </p:sp>
      <p:graphicFrame>
        <p:nvGraphicFramePr>
          <p:cNvPr id="16387" name="Диаграмма 6"/>
          <p:cNvGraphicFramePr>
            <a:graphicFrameLocks/>
          </p:cNvGraphicFramePr>
          <p:nvPr/>
        </p:nvGraphicFramePr>
        <p:xfrm>
          <a:off x="417513" y="1865313"/>
          <a:ext cx="3844925" cy="2622550"/>
        </p:xfrm>
        <a:graphic>
          <a:graphicData uri="http://schemas.openxmlformats.org/presentationml/2006/ole">
            <p:oleObj spid="_x0000_s16387" r:id="rId4" imgW="3846909" imgH="2621507" progId="Excel.Chart.8">
              <p:embed/>
            </p:oleObj>
          </a:graphicData>
        </a:graphic>
      </p:graphicFrame>
      <p:graphicFrame>
        <p:nvGraphicFramePr>
          <p:cNvPr id="16388" name="Диаграмма 7"/>
          <p:cNvGraphicFramePr>
            <a:graphicFrameLocks/>
          </p:cNvGraphicFramePr>
          <p:nvPr/>
        </p:nvGraphicFramePr>
        <p:xfrm>
          <a:off x="3584575" y="1806575"/>
          <a:ext cx="5610225" cy="4062413"/>
        </p:xfrm>
        <a:graphic>
          <a:graphicData uri="http://schemas.openxmlformats.org/presentationml/2006/ole">
            <p:oleObj spid="_x0000_s16388" r:id="rId5" imgW="5608806" imgH="406638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357298"/>
          <a:ext cx="8607330" cy="331600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429288"/>
                <a:gridCol w="928694"/>
                <a:gridCol w="1101704"/>
                <a:gridCol w="1147644"/>
              </a:tblGrid>
              <a:tr h="20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План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/>
                        <a:t>Поступило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/>
                        <a:t>Отклонения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ВСЕГО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2474,8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2598,2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123,4</a:t>
                      </a:r>
                    </a:p>
                  </a:txBody>
                  <a:tcPr marL="61147" marR="61147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/>
                        <a:t>Налог на доходы физических </a:t>
                      </a:r>
                      <a:r>
                        <a:rPr lang="ru-RU" sz="1500" dirty="0" smtClean="0"/>
                        <a:t>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305,0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316,0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Акцизы по подакцизным товарам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422,4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452,1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29,7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/>
                        <a:t>Налог на имущество физических 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155,0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158,1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3,1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/>
                        <a:t>Земельный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284,0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274,0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-10,0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Государственная </a:t>
                      </a:r>
                      <a:r>
                        <a:rPr lang="ru-RU" sz="1500" dirty="0"/>
                        <a:t>пошлина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6,0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6,0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Транспортный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463,0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554,9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91,9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1487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Доходы, поступающие в порядке возмещения расходов, понесенных в связи с эксплуатацией имущества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Средства</a:t>
                      </a:r>
                      <a:r>
                        <a:rPr lang="ru-RU" sz="1500" baseline="0" dirty="0" smtClean="0"/>
                        <a:t> самообложения</a:t>
                      </a:r>
                      <a:endParaRPr lang="ru-RU" sz="15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Прочие неналоговые доходы бюджетов сельских поселений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Прочие доходы от компенсации затрат бюджета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Единый сельскохозяйственный налог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77,4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651,6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77,4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651,6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-2,3</a:t>
                      </a: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88" y="5572125"/>
            <a:ext cx="85693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*</a:t>
            </a: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Анализ исполнения собственных доходов бюджета поселения за 2018 год свидетельствует  о том, что план по указанным доходам   перевыполнен   на сумму  123,4 тыс. руб.</a:t>
            </a:r>
            <a:endParaRPr lang="ru-RU" sz="1400" b="1" i="1" dirty="0">
              <a:solidFill>
                <a:schemeClr val="tx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  <a:latin typeface="Calibri" pitchFamily="34" charset="0"/>
              </a:rPr>
              <a:t>СТРУКТУРА И ОБЪЕМ НАЛОГОВЫХ И НЕНАЛОГОВЫХ ДОХОДОВ БЮДЖЕТА ЕНАПАЕВСКОГО СЕЛЬСКОГО ПОСЕЛЕНИЯ ЗА 2018 ГОД(ТЫС.РУБ.)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-396875" y="0"/>
            <a:ext cx="100091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  <a:latin typeface="Calibri" pitchFamily="34" charset="0"/>
              </a:rPr>
              <a:t>СТРУКТУРА И ОБЪЕМ БЕЗВОЗМЕЗДНЫХ ПОСТУПЛЕНИЙ (ТЫС.РУБ.)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25" y="1000125"/>
          <a:ext cx="8353425" cy="53213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52528"/>
                <a:gridCol w="1008112"/>
                <a:gridCol w="1008112"/>
                <a:gridCol w="1584176"/>
              </a:tblGrid>
              <a:tr h="749506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План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Факт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Исполнение(%)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4455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6646,0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6627,4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99,7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524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выравнивание уровня бюджетной обеспеченности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4347,5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4347,5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93667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930,3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911,7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98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524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субъектов Российской Федерации и муниципальных образований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82,0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82,0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524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межбюджетные трансферты, передаваемые бюджетам поселений</a:t>
                      </a:r>
                    </a:p>
                    <a:p>
                      <a:pPr algn="l"/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 в бюджеты сельских поселений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1156,2</a:t>
                      </a:r>
                    </a:p>
                    <a:p>
                      <a:pPr algn="ctr"/>
                      <a:endParaRPr lang="ru-RU" sz="1800" b="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130,0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1156,2</a:t>
                      </a:r>
                    </a:p>
                    <a:p>
                      <a:pPr algn="ctr"/>
                      <a:endParaRPr lang="ru-RU" sz="1800" b="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130,0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</a:p>
                    <a:p>
                      <a:pPr algn="ctr"/>
                      <a:endParaRPr lang="ru-RU" sz="1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611188" y="188913"/>
            <a:ext cx="8064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  <a:latin typeface="Calibri" pitchFamily="34" charset="0"/>
              </a:rPr>
              <a:t>ИСПОЛНЕНИЕ БЮДЖЕТА ЕНАПАЕВСКОГО СЕЛЬСКОГО ПОСЕЛЕНИЯ ЗА 2018 ГОДПО РАСХОДАМ (ТЫС.РУБ.)</a:t>
            </a:r>
          </a:p>
        </p:txBody>
      </p:sp>
      <p:graphicFrame>
        <p:nvGraphicFramePr>
          <p:cNvPr id="19459" name="Диаграмма 3"/>
          <p:cNvGraphicFramePr>
            <a:graphicFrameLocks/>
          </p:cNvGraphicFramePr>
          <p:nvPr/>
        </p:nvGraphicFramePr>
        <p:xfrm>
          <a:off x="1352550" y="1433513"/>
          <a:ext cx="6197600" cy="4165600"/>
        </p:xfrm>
        <a:graphic>
          <a:graphicData uri="http://schemas.openxmlformats.org/presentationml/2006/ole">
            <p:oleObj spid="_x0000_s19459" name="Диаграмма" r:id="rId4" imgW="6200657" imgH="416243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8313" y="1341438"/>
          <a:ext cx="8351837" cy="48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008112"/>
                <a:gridCol w="864096"/>
                <a:gridCol w="1440159"/>
              </a:tblGrid>
              <a:tr h="612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8477,6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8093,6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95,5</a:t>
                      </a:r>
                      <a:endParaRPr lang="ru-RU" dirty="0"/>
                    </a:p>
                  </a:txBody>
                  <a:tcPr/>
                </a:tc>
              </a:tr>
              <a:tr h="29030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3715,9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2709,4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73,0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65261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1231,0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1221,6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99,2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Дорожное хозяйство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89,6</a:t>
                      </a:r>
                      <a:endParaRPr lang="ru-RU" dirty="0"/>
                    </a:p>
                  </a:txBody>
                  <a:tcPr/>
                </a:tc>
              </a:tr>
              <a:tr h="41379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Жилищное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Коммунальное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85,7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1156,8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1156,8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109,5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109,5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Благоустройство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85,6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44" name="Прямоугольник 3"/>
          <p:cNvSpPr>
            <a:spLocks noChangeArrowheads="1"/>
          </p:cNvSpPr>
          <p:nvPr/>
        </p:nvSpPr>
        <p:spPr bwMode="auto">
          <a:xfrm>
            <a:off x="395288" y="188913"/>
            <a:ext cx="83534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C000"/>
                </a:solidFill>
                <a:latin typeface="Calibri" pitchFamily="34" charset="0"/>
              </a:rPr>
              <a:t>СТРУКТУРА И ОБЪЕМ РАСХОДОВ БЮДЖЕТА ЕНАПАЕВСКОГО СЕЛЬСКОГО ПОСЕЛЕНИЯ ЗА 2017 (ТЫС.РУБ.)</a:t>
            </a:r>
            <a:endParaRPr lang="ru-RU" sz="240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98425" y="0"/>
            <a:ext cx="90455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  <a:latin typeface="Calibri" pitchFamily="34" charset="0"/>
              </a:rPr>
              <a:t>РАСХОДЫ БЮДЖЕТА ПОСЕЛЕНИЯ В РАМКАХ МУНИЦИПАЛЬНЫХ  ПРОГРАММ ЗА 2018 ГОД(ТЫС.РУБ.)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388" y="1412875"/>
          <a:ext cx="8640762" cy="52101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0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6785,2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6501,7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689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«Совершенствование муниципального управления в Енапаевском сельском поселении Октябрьского муниципального района Пермского края»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2617,1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2549,4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52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«Управление земельными ресурсами и имуществом в Енапаевском сельском поселении Октябрьского муниципального района Пермского края»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139,3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120,1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86,4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405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Муниципальной программа «Обеспечение пожарной безопасности  в Енапаевском сельском поселении Октябрьского муниципального района Пермского края»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1231,0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1221,6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92,5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548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«Комплексное развитие систем жизнеобеспечения в Енапаевском сельском поселении Октябрьского муниципального района Пермского края»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1609,6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1330,7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82,7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сферы культуры в Енапаевском сельском поселении Октябрьского муниципального района Пермского края»</a:t>
                      </a:r>
                    </a:p>
                    <a:p>
                      <a:endParaRPr lang="ru-RU" sz="12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«Социальная поддержка граждан в Енапаевском сельском поселении Октябрьского муниципального района Пермского края»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1153,8</a:t>
                      </a: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1153,8</a:t>
                      </a: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516</Words>
  <Application>Microsoft Office PowerPoint</Application>
  <PresentationFormat>Экран (4:3)</PresentationFormat>
  <Paragraphs>197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Arial</vt:lpstr>
      <vt:lpstr>Times New Roman</vt:lpstr>
      <vt:lpstr>Тема Office</vt:lpstr>
      <vt:lpstr>Диаграмма Microsoft Excel</vt:lpstr>
      <vt:lpstr>Диаграмма Microsoft Office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1</cp:lastModifiedBy>
  <cp:revision>24</cp:revision>
  <dcterms:created xsi:type="dcterms:W3CDTF">2018-03-07T10:41:26Z</dcterms:created>
  <dcterms:modified xsi:type="dcterms:W3CDTF">2019-03-14T10:50:11Z</dcterms:modified>
</cp:coreProperties>
</file>