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0808"/>
    <a:srgbClr val="C5C5C5"/>
    <a:srgbClr val="FF3399"/>
    <a:srgbClr val="3E5C4E"/>
    <a:srgbClr val="66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3951" autoAdjust="0"/>
  </p:normalViewPr>
  <p:slideViewPr>
    <p:cSldViewPr snapToGrid="0">
      <p:cViewPr varScale="1">
        <p:scale>
          <a:sx n="57" d="100"/>
          <a:sy n="57" d="100"/>
        </p:scale>
        <p:origin x="-115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D46622-F0B3-4C67-8E7B-562A77253E64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308B0B-C797-48EE-80E5-D300A159C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3775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51DBC-564A-4D88-ABDC-4F6040D412D8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308B0B-C797-48EE-80E5-D300A159C2A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66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201FB-B754-4E25-BC40-F9EC4268C606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3336-97D4-4336-9800-B72FE17ED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DEFF-862B-4455-96DA-1BE6FD7FC4A8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31E43-ECFF-417B-8A9A-E9E4A3FF3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8000">
                <a:solidFill>
                  <a:srgbClr val="C0E474"/>
                </a:solidFill>
              </a:rPr>
              <a:t>”</a:t>
            </a:r>
            <a:endParaRPr lang="en-US">
              <a:solidFill>
                <a:srgbClr val="C0E4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1027A-C341-430C-B9BD-AE1CCED68E4A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82C6-F628-49B5-ACFE-AFBA98299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AFF3F-6DB4-4E33-B4B3-E1C207E06F57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1A29-7D1C-4742-A12E-9A354FB11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BA95-8420-4BE6-B78D-15ED9054C21A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8B23-21A5-40E5-A366-87F9303B2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4392-6FB9-408C-85BB-97EA1CD594F5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87724-2F2C-408E-BCA6-45229B4D7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4DB4A-6327-44EC-9CAF-F4D933CD6994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8B214-2718-4CC4-A4A7-EBFD31068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1999-C042-492D-9199-F8EF2C0FE378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9612F-7061-4603-9C07-F3B8994BF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BCEF-717D-48A2-9A6B-ADA43144F6C8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0437A-6C47-4D9F-9F28-80B166F1F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72C-CF7F-4E2C-A4E9-C3666F2EC8E0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94B3-9B55-48B1-81A6-72943844D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21ADF-2AD4-48E2-82A4-FB04740EA42A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C2A6B-0D5F-4DDB-801A-C4AAB2AA2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F834-9505-469F-9A58-94D7D32454A3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C5E4-356E-406A-AB86-B639CF401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375EF-8FE1-4AE8-AB6B-DCCE0D8D7A91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9ABB4-3BB2-43D6-AD4C-A59B0DC65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B838-A927-4602-8BA9-CF23F9DBC51D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4F59-F742-43B6-9E99-5DD855F6C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3DCC-B9C4-4C06-AC9D-B6D29E52C247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CA3E6-9285-4248-8D32-F2F749213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B5A9-A599-48BD-92D0-5933FDD4DE22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A380-230F-45B7-92C9-0C33A250F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5196D2-BD7D-4C82-8B07-B523F54000E9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CB17AE-7BBC-4ABF-A951-8F927854A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9" r:id="rId11"/>
    <p:sldLayoutId id="2147483744" r:id="rId12"/>
    <p:sldLayoutId id="2147483750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1"/>
          <p:cNvSpPr>
            <a:spLocks noChangeArrowheads="1"/>
          </p:cNvSpPr>
          <p:nvPr/>
        </p:nvSpPr>
        <p:spPr bwMode="auto">
          <a:xfrm>
            <a:off x="296863" y="457200"/>
            <a:ext cx="6767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40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altLang="ru-RU" sz="14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47007" y="1603363"/>
            <a:ext cx="10849907" cy="280076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0" hangingPunct="0">
              <a:defRPr/>
            </a:pPr>
            <a:r>
              <a:rPr lang="ru-RU" altLang="ru-RU" sz="4400" i="1" dirty="0" smtClean="0">
                <a:solidFill>
                  <a:srgbClr val="6C911D"/>
                </a:solidFill>
                <a:latin typeface="Arial Black" pitchFamily="34" charset="0"/>
                <a:cs typeface="Times New Roman" pitchFamily="18" charset="0"/>
              </a:rPr>
              <a:t>Исполнение бюджета                    Верх-Тюшевского сельского поселения за 2018 год</a:t>
            </a:r>
            <a:endParaRPr lang="ru-RU" altLang="ru-RU" sz="4400" i="1" dirty="0" smtClean="0">
              <a:solidFill>
                <a:srgbClr val="6C911D"/>
              </a:solidFill>
              <a:latin typeface="Arial Black" pitchFamily="34" charset="0"/>
            </a:endParaRPr>
          </a:p>
          <a:p>
            <a:pPr eaLnBrk="0" hangingPunct="0">
              <a:defRPr/>
            </a:pPr>
            <a:endParaRPr lang="ru-RU" altLang="ru-RU" sz="4400" i="1" dirty="0" smtClean="0">
              <a:solidFill>
                <a:srgbClr val="6C911D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33055" y="766119"/>
            <a:ext cx="7564582" cy="135421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ru-RU" altLang="ru-RU" sz="3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endParaRPr lang="ru-RU" altLang="ru-RU" sz="3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Georgia" panose="02040502050405020303" pitchFamily="18" charset="0"/>
              <a:cs typeface="+mn-cs"/>
            </a:endParaRPr>
          </a:p>
          <a:p>
            <a:pPr eaLnBrk="0" hangingPunct="0">
              <a:defRPr/>
            </a:pPr>
            <a:endParaRPr lang="ru-RU" altLang="ru-RU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 sz="1100">
              <a:latin typeface="Trebuchet MS" pitchFamily="34" charset="0"/>
            </a:endParaRPr>
          </a:p>
          <a:p>
            <a:pPr eaLnBrk="0" hangingPunct="0"/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  <a:p>
            <a:pPr eaLnBrk="0" hangingPunct="0"/>
            <a:endParaRPr lang="ru-RU" altLang="ru-RU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  <a:p>
            <a:pPr eaLnBrk="0" hangingPunct="0"/>
            <a:endParaRPr lang="ru-RU" alt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 rot="10800000" flipV="1">
            <a:off x="152400" y="180975"/>
            <a:ext cx="9070975" cy="155098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Сравнительный анализ доходов Верх-Тюшевского сельского поселения за 2017 и 2018 годы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150" name="Текст 15"/>
          <p:cNvSpPr>
            <a:spLocks noGrp="1"/>
          </p:cNvSpPr>
          <p:nvPr>
            <p:ph type="body" idx="1"/>
          </p:nvPr>
        </p:nvSpPr>
        <p:spPr>
          <a:xfrm>
            <a:off x="676275" y="2160588"/>
            <a:ext cx="4184650" cy="576262"/>
          </a:xfrm>
        </p:spPr>
        <p:txBody>
          <a:bodyPr/>
          <a:lstStyle/>
          <a:p>
            <a:pPr algn="ctr" eaLnBrk="1" hangingPunct="1"/>
            <a:r>
              <a:rPr lang="ru-RU" smtClean="0"/>
              <a:t>Доходы Всего, тыс. руб</a:t>
            </a:r>
          </a:p>
        </p:txBody>
      </p:sp>
      <p:sp>
        <p:nvSpPr>
          <p:cNvPr id="6151" name="Текст 17"/>
          <p:cNvSpPr>
            <a:spLocks noGrp="1"/>
          </p:cNvSpPr>
          <p:nvPr>
            <p:ph type="body" sz="quarter" idx="3"/>
          </p:nvPr>
        </p:nvSpPr>
        <p:spPr>
          <a:xfrm>
            <a:off x="5087938" y="2160588"/>
            <a:ext cx="4186237" cy="576262"/>
          </a:xfrm>
        </p:spPr>
        <p:txBody>
          <a:bodyPr/>
          <a:lstStyle/>
          <a:p>
            <a:pPr algn="ctr" eaLnBrk="1" hangingPunct="1"/>
            <a:r>
              <a:rPr lang="ru-RU" smtClean="0"/>
              <a:t>Налоговые и неналоговые доходы, тыс. руб</a:t>
            </a:r>
          </a:p>
        </p:txBody>
      </p:sp>
      <p:sp>
        <p:nvSpPr>
          <p:cNvPr id="6152" name="Объект 18"/>
          <p:cNvSpPr>
            <a:spLocks noGrp="1"/>
          </p:cNvSpPr>
          <p:nvPr>
            <p:ph sz="quarter" idx="4"/>
          </p:nvPr>
        </p:nvSpPr>
        <p:spPr>
          <a:xfrm>
            <a:off x="5038725" y="2736850"/>
            <a:ext cx="4184650" cy="3305175"/>
          </a:xfrm>
        </p:spPr>
        <p:txBody>
          <a:bodyPr/>
          <a:lstStyle/>
          <a:p>
            <a:pPr eaLnBrk="1" hangingPunct="1"/>
            <a:r>
              <a:rPr lang="ru-RU" dirty="0" smtClean="0"/>
              <a:t>2017 год           2018 год</a:t>
            </a:r>
          </a:p>
        </p:txBody>
      </p:sp>
      <p:sp>
        <p:nvSpPr>
          <p:cNvPr id="6153" name="Объект 44"/>
          <p:cNvSpPr>
            <a:spLocks noGrp="1"/>
          </p:cNvSpPr>
          <p:nvPr>
            <p:ph sz="half" idx="2"/>
          </p:nvPr>
        </p:nvSpPr>
        <p:spPr>
          <a:xfrm>
            <a:off x="676275" y="2736850"/>
            <a:ext cx="4184650" cy="3305175"/>
          </a:xfrm>
        </p:spPr>
        <p:txBody>
          <a:bodyPr/>
          <a:lstStyle/>
          <a:p>
            <a:pPr eaLnBrk="1" hangingPunct="1"/>
            <a:r>
              <a:rPr lang="ru-RU" dirty="0" smtClean="0"/>
              <a:t>2017 год          2018 год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9" name="Цилиндр 48"/>
          <p:cNvSpPr/>
          <p:nvPr/>
        </p:nvSpPr>
        <p:spPr>
          <a:xfrm>
            <a:off x="1014413" y="3482975"/>
            <a:ext cx="1130300" cy="24193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9337,0</a:t>
            </a:r>
            <a:endParaRPr lang="ru-RU" dirty="0"/>
          </a:p>
        </p:txBody>
      </p:sp>
      <p:sp>
        <p:nvSpPr>
          <p:cNvPr id="51" name="Цилиндр 50"/>
          <p:cNvSpPr/>
          <p:nvPr/>
        </p:nvSpPr>
        <p:spPr>
          <a:xfrm>
            <a:off x="2589213" y="3167063"/>
            <a:ext cx="1301750" cy="268446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9543,1</a:t>
            </a:r>
            <a:endParaRPr lang="ru-RU" dirty="0"/>
          </a:p>
        </p:txBody>
      </p:sp>
      <p:sp>
        <p:nvSpPr>
          <p:cNvPr id="52" name="Цилиндр 51"/>
          <p:cNvSpPr/>
          <p:nvPr/>
        </p:nvSpPr>
        <p:spPr>
          <a:xfrm>
            <a:off x="5408613" y="3167063"/>
            <a:ext cx="1130300" cy="27051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3282,7</a:t>
            </a:r>
            <a:endParaRPr lang="ru-RU" dirty="0"/>
          </a:p>
        </p:txBody>
      </p:sp>
      <p:sp>
        <p:nvSpPr>
          <p:cNvPr id="53" name="Цилиндр 52"/>
          <p:cNvSpPr/>
          <p:nvPr/>
        </p:nvSpPr>
        <p:spPr>
          <a:xfrm>
            <a:off x="7181850" y="3679825"/>
            <a:ext cx="1147763" cy="22225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2032,4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6131" y="721212"/>
            <a:ext cx="7331825" cy="7540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86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100" dirty="0" smtClean="0">
              <a:cs typeface="+mn-cs"/>
            </a:endParaRPr>
          </a:p>
          <a:p>
            <a:pPr algn="ctr">
              <a:defRPr/>
            </a:pPr>
            <a:r>
              <a:rPr lang="ru-RU" altLang="ru-RU" sz="16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ctr">
              <a:defRPr/>
            </a:pPr>
            <a:endParaRPr lang="ru-RU" altLang="ru-RU" sz="1600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 idx="4294967295"/>
          </p:nvPr>
        </p:nvSpPr>
        <p:spPr>
          <a:xfrm>
            <a:off x="-303064" y="60812"/>
            <a:ext cx="11495314" cy="13208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Структура налоговых и неналоговых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доходов за 2018 год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727" y="1446662"/>
            <a:ext cx="1583141" cy="1419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доходы  физических  лиц – 21,8%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83641" y="1460310"/>
            <a:ext cx="1433015" cy="1446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Акцизы по подакцизным товарам- 18,2%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80429" y="1487605"/>
            <a:ext cx="1487607" cy="137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 на имущество физических  лиц -5,9 %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54639" y="1542196"/>
            <a:ext cx="914400" cy="1282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ЕСХН – 2,6%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73755" y="1555845"/>
            <a:ext cx="1351129" cy="1269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налог-11,9%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15952" y="1569493"/>
            <a:ext cx="1105468" cy="1214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налог-6,5%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87857" y="3330054"/>
            <a:ext cx="1460310" cy="1269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пошлина -0,08%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34770" y="3343701"/>
            <a:ext cx="1774209" cy="1460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Доходы, получаемые в виде арендной платы-10,4%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50173" y="3398292"/>
            <a:ext cx="1392072" cy="1460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Задолженность по отмененным налогам – 0,3 %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342497" y="3480178"/>
            <a:ext cx="1869742" cy="1337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компенсации затрат государства -8,4%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648966" y="1610436"/>
            <a:ext cx="1446663" cy="1119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 доходы-7,8%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403307" y="3507475"/>
            <a:ext cx="1651380" cy="121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Средства самообложения граждан-6,2%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2" y="0"/>
            <a:ext cx="10991624" cy="942109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Безвозмездные поступления в бюджет                                                                   Верх-Тюшевского сельского поселения, тыс. руб.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195" name="Текст 4"/>
          <p:cNvSpPr>
            <a:spLocks noGrp="1"/>
          </p:cNvSpPr>
          <p:nvPr>
            <p:ph type="body" sz="half" idx="2"/>
          </p:nvPr>
        </p:nvSpPr>
        <p:spPr>
          <a:xfrm>
            <a:off x="792163" y="1277257"/>
            <a:ext cx="3387951" cy="5436281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6" name="Цилиндр 5"/>
          <p:cNvSpPr/>
          <p:nvPr/>
        </p:nvSpPr>
        <p:spPr>
          <a:xfrm>
            <a:off x="5097463" y="3208338"/>
            <a:ext cx="1666875" cy="28336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6054,3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тыс</a:t>
            </a:r>
            <a:r>
              <a:rPr lang="ru-RU" dirty="0"/>
              <a:t>. </a:t>
            </a:r>
            <a:r>
              <a:rPr lang="ru-RU" dirty="0" smtClean="0"/>
              <a:t>руб.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634514" y="2119086"/>
            <a:ext cx="1800225" cy="391885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dirty="0" smtClean="0"/>
              <a:t>      7510,7</a:t>
            </a:r>
          </a:p>
          <a:p>
            <a:pPr marL="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dirty="0" smtClean="0"/>
              <a:t>      тыс. руб.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6040650"/>
              </p:ext>
            </p:extLst>
          </p:nvPr>
        </p:nvGraphicFramePr>
        <p:xfrm>
          <a:off x="514350" y="1096869"/>
          <a:ext cx="3825421" cy="576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4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20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5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82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</a:t>
                      </a:r>
                      <a:r>
                        <a:rPr lang="ru-RU" sz="1200" baseline="0" dirty="0" smtClean="0"/>
                        <a:t> поступления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 год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646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Дотации</a:t>
                      </a:r>
                      <a:r>
                        <a:rPr lang="ru-RU" sz="1200" baseline="0" dirty="0" smtClean="0"/>
                        <a:t> бюджетам сельских поселений на выравнивание бюджетной обеспеченности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4201,2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4162,7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410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субъектов РФ и муниципальных</a:t>
                      </a:r>
                      <a:r>
                        <a:rPr lang="ru-RU" sz="1200" baseline="0" dirty="0" smtClean="0"/>
                        <a:t> образований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101,2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99,9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99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Субсидии бюджетам бюджетной системы РФ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Иные межбюджетные трансферты</a:t>
                      </a:r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705,0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1000,0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2102,0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1000,0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7410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безвозмездные поступления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47,1</a:t>
                      </a:r>
                      <a:endParaRPr lang="ru-RU" sz="12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156,9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 marL="91433" marR="91433" marT="45715" marB="4571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179388"/>
            <a:ext cx="4225925" cy="21621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latin typeface="Arial Black" panose="020B0A04020102020204" pitchFamily="34" charset="0"/>
              </a:rPr>
              <a:t>Расходы бюджета по муниципальным программам</a:t>
            </a:r>
            <a:endParaRPr lang="ru-RU" i="1" dirty="0">
              <a:latin typeface="Arial Black" panose="020B0A0402010202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289485" y="2770094"/>
            <a:ext cx="3733800" cy="189603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bg1"/>
                </a:solidFill>
              </a:rPr>
              <a:t>В 2018 году                       реализовано 5 муниципальных программ, на них направлено 8038,7 тыс. руб. или 76,7% от всех расходов бюджета.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531659" y="179388"/>
            <a:ext cx="3375265" cy="1420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Комплексное развитие систем жизнеобеспечения  в </a:t>
            </a:r>
            <a:r>
              <a:rPr lang="ru-RU" sz="1200" dirty="0" err="1" smtClean="0">
                <a:solidFill>
                  <a:schemeClr val="bg1"/>
                </a:solidFill>
              </a:rPr>
              <a:t>Верх-Тюшевском</a:t>
            </a:r>
            <a:r>
              <a:rPr lang="ru-RU" sz="1200" dirty="0" smtClean="0">
                <a:solidFill>
                  <a:schemeClr val="bg1"/>
                </a:solidFill>
              </a:rPr>
              <a:t> сельском поселении – 2044,9 (25,4%)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35525" y="1828800"/>
            <a:ext cx="4945063" cy="860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Пожарная  безопасность  на территории Верх-Тюшевского сельского поселения– 1060,5 тыс. руб. (13,2%)</a:t>
            </a:r>
            <a:endParaRPr lang="ru-RU" sz="12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639235" y="2864225"/>
            <a:ext cx="3277629" cy="949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Развитие  сферы культуры в </a:t>
            </a:r>
            <a:r>
              <a:rPr lang="ru-RU" sz="1200" dirty="0" err="1" smtClean="0">
                <a:solidFill>
                  <a:schemeClr val="bg1"/>
                </a:solidFill>
              </a:rPr>
              <a:t>Верх-Тюшевском</a:t>
            </a:r>
            <a:r>
              <a:rPr lang="ru-RU" sz="1200" dirty="0" smtClean="0">
                <a:solidFill>
                  <a:schemeClr val="bg1"/>
                </a:solidFill>
              </a:rPr>
              <a:t> сельском поселении – 1829,0 (22,7%)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835525" y="5216977"/>
            <a:ext cx="4945063" cy="1116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«Социальная  поддержка граждан  Верх-Тюшевского сельского поселения 87,0 (1,1%)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9230" name="Picture 4" descr="http://www.selkup-adm.ru/files/bxioizqe%20tqjvdcbhijej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4798" y="1822637"/>
            <a:ext cx="12827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8" descr="http://www.saroblnews.ru/files/pages/53542/1449045327general_pages_m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28231" y="178827"/>
            <a:ext cx="11541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0" descr="http://www.naaltae.ru/netcat_files/241/312/h_7320008ecb012dd917236d87925d81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9734" y="2931179"/>
            <a:ext cx="9398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4" descr="http://sk1ost.narod.ru/novos11/ff2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56831" y="2910915"/>
            <a:ext cx="11715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0" descr="http://zema.su/sites/default/files/imagecache/thumb-128c/content_img/b003bd83755fa21a4c457e36fba3201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08640" y="5383306"/>
            <a:ext cx="1187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трелка вправо 24"/>
          <p:cNvSpPr/>
          <p:nvPr/>
        </p:nvSpPr>
        <p:spPr>
          <a:xfrm>
            <a:off x="4531659" y="3939989"/>
            <a:ext cx="5344859" cy="968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Совершенствование муниципального управления в </a:t>
            </a:r>
            <a:r>
              <a:rPr lang="ru-RU" sz="1200" dirty="0" err="1" smtClean="0">
                <a:solidFill>
                  <a:schemeClr val="bg1"/>
                </a:solidFill>
              </a:rPr>
              <a:t>Верх-Тюшевском</a:t>
            </a:r>
            <a:r>
              <a:rPr lang="ru-RU" sz="1200" dirty="0" smtClean="0">
                <a:solidFill>
                  <a:schemeClr val="bg1"/>
                </a:solidFill>
              </a:rPr>
              <a:t> сельском поселении – 3017,3 тыс. руб. (37,5%) 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22" name="Picture 6" descr="http://mintranskbr.ru/wp-content/uploads/2014/04/0323-244x16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6051" y="540124"/>
            <a:ext cx="114458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863" y="331788"/>
            <a:ext cx="3854450" cy="11922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Расходы бюджета Верх-Тюшевского сельского поселения по разделам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66738" y="1524000"/>
            <a:ext cx="4121376" cy="2235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за 2018 год составили  10481,8  т.р. – 97,3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-  8038,7  т. руб.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– 2443,1  тыс. руб.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51" name="Object 11"/>
          <p:cNvGraphicFramePr>
            <a:graphicFrameLocks noGrp="1"/>
          </p:cNvGraphicFramePr>
          <p:nvPr/>
        </p:nvGraphicFramePr>
        <p:xfrm>
          <a:off x="4540250" y="588963"/>
          <a:ext cx="5394325" cy="6261100"/>
        </p:xfrm>
        <a:graphic>
          <a:graphicData uri="http://schemas.openxmlformats.org/presentationml/2006/ole">
            <p:oleObj spid="_x0000_s10251" name="Worksheet" r:id="rId3" imgW="4823496" imgH="56007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925" y="430306"/>
            <a:ext cx="10213228" cy="95474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Источники финансирования дефицита бюджета Верх-Тюшевского сельского поселения за 2018 год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i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268" name="Текст 3"/>
          <p:cNvSpPr>
            <a:spLocks noGrp="1"/>
          </p:cNvSpPr>
          <p:nvPr>
            <p:ph type="body" sz="half" idx="2"/>
          </p:nvPr>
        </p:nvSpPr>
        <p:spPr>
          <a:xfrm>
            <a:off x="284369" y="1737001"/>
            <a:ext cx="7783865" cy="4905375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                                                        </a:t>
            </a:r>
            <a:r>
              <a:rPr lang="ru-RU" sz="1800" dirty="0" smtClean="0">
                <a:solidFill>
                  <a:schemeClr val="bg1"/>
                </a:solidFill>
              </a:rPr>
              <a:t>9543,1</a:t>
            </a:r>
          </a:p>
          <a:p>
            <a:pPr algn="ctr" eaLnBrk="1" hangingPunct="1"/>
            <a:endParaRPr lang="ru-RU" sz="18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ru-RU" sz="1800" dirty="0" smtClean="0">
                <a:solidFill>
                  <a:schemeClr val="bg1"/>
                </a:solidFill>
              </a:rPr>
              <a:t>                                             </a:t>
            </a:r>
          </a:p>
          <a:p>
            <a:pPr algn="ctr" eaLnBrk="1" hangingPunct="1"/>
            <a:r>
              <a:rPr lang="ru-RU" sz="1800" dirty="0" smtClean="0">
                <a:solidFill>
                  <a:schemeClr val="bg1"/>
                </a:solidFill>
              </a:rPr>
              <a:t>                                            10481,8</a:t>
            </a:r>
          </a:p>
          <a:p>
            <a:pPr algn="ctr" eaLnBrk="1" hangingPunct="1"/>
            <a:endParaRPr lang="ru-RU" sz="18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</a:t>
            </a:r>
          </a:p>
          <a:p>
            <a:pPr algn="ctr" eaLnBrk="1" hangingPunct="1"/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938,7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28625" y="1479175"/>
            <a:ext cx="2820988" cy="85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Увеличение остатков средств бюджета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28625" y="2643188"/>
            <a:ext cx="2820988" cy="971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Уменьшение остатков средств бюджета</a:t>
            </a:r>
          </a:p>
        </p:txBody>
      </p:sp>
      <p:sp>
        <p:nvSpPr>
          <p:cNvPr id="9" name="Овал 8"/>
          <p:cNvSpPr/>
          <p:nvPr/>
        </p:nvSpPr>
        <p:spPr>
          <a:xfrm>
            <a:off x="484188" y="3981450"/>
            <a:ext cx="2820987" cy="2060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Изменение остатков средств на счетах по учету средств </a:t>
            </a:r>
            <a:r>
              <a:rPr lang="ru-RU" dirty="0" smtClean="0">
                <a:solidFill>
                  <a:schemeClr val="bg1"/>
                </a:solidFill>
              </a:rPr>
              <a:t>бюджета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925" y="430306"/>
            <a:ext cx="10213228" cy="954741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Основные значимые мероприятия, </a:t>
            </a:r>
            <a:br>
              <a:rPr lang="ru-RU" sz="2200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проведенные  за 2018 год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i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2388" y="1304365"/>
            <a:ext cx="6091518" cy="1385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Реализация  проекта  инициативного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бюджетирования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/>
              <a:t>«Ремонт сетей  водопровода село Алтынное ул. Ленина 700 м, ул. </a:t>
            </a:r>
            <a:r>
              <a:rPr lang="ru-RU" dirty="0" err="1" smtClean="0"/>
              <a:t>Тутынина</a:t>
            </a:r>
            <a:r>
              <a:rPr lang="ru-RU" dirty="0" smtClean="0"/>
              <a:t> 330 м, ул. </a:t>
            </a:r>
            <a:r>
              <a:rPr lang="ru-RU" dirty="0" err="1" smtClean="0"/>
              <a:t>Мясникова</a:t>
            </a:r>
            <a:r>
              <a:rPr lang="ru-RU" dirty="0" smtClean="0"/>
              <a:t> 800 м»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44154" y="2810434"/>
            <a:ext cx="6360458" cy="1210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Ремонт водопроводных сетей в </a:t>
            </a:r>
            <a:r>
              <a:rPr lang="ru-RU" dirty="0" err="1" smtClean="0"/>
              <a:t>Верх-Тюшевском</a:t>
            </a:r>
            <a:r>
              <a:rPr lang="ru-RU" dirty="0" smtClean="0"/>
              <a:t> сельском поселении  (д. Верх-Тюш: ул. Центральная, с. </a:t>
            </a:r>
            <a:r>
              <a:rPr lang="ru-RU" dirty="0" err="1" smtClean="0"/>
              <a:t>Мосино</a:t>
            </a:r>
            <a:r>
              <a:rPr lang="ru-RU" dirty="0" smtClean="0"/>
              <a:t>: ул. Заречная, ул. Школьная, с. Алтынное: ул. Речная)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 счет средств самообложения граждан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047" y="4141695"/>
            <a:ext cx="5849471" cy="833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Ремонт автомобильных дорог </a:t>
            </a:r>
            <a:r>
              <a:rPr lang="ru-RU" dirty="0" smtClean="0"/>
              <a:t>по улицах населенных пунктов 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16505" y="5096435"/>
            <a:ext cx="5876365" cy="551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Проведения выборов  и референдума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1962</TotalTime>
  <Words>426</Words>
  <Application>Microsoft Office PowerPoint</Application>
  <PresentationFormat>Произвольный</PresentationFormat>
  <Paragraphs>93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Грань</vt:lpstr>
      <vt:lpstr>Worksheet</vt:lpstr>
      <vt:lpstr>Слайд 1</vt:lpstr>
      <vt:lpstr>Сравнительный анализ доходов Верх-Тюшевского сельского поселения за 2017 и 2018 годы</vt:lpstr>
      <vt:lpstr>Структура налоговых и неналоговых  доходов за 2018 год</vt:lpstr>
      <vt:lpstr>Безвозмездные поступления в бюджет                                                                   Верх-Тюшевского сельского поселения, тыс. руб.</vt:lpstr>
      <vt:lpstr>Расходы бюджета по муниципальным программам</vt:lpstr>
      <vt:lpstr>Расходы бюджета Верх-Тюшевского сельского поселения по разделам</vt:lpstr>
      <vt:lpstr>     Источники финансирования дефицита бюджета Верх-Тюшевского сельского поселения за 2018 год </vt:lpstr>
      <vt:lpstr>     Основные значимые мероприятия,  проведенные  за 2018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пкс</cp:lastModifiedBy>
  <cp:revision>170</cp:revision>
  <dcterms:created xsi:type="dcterms:W3CDTF">2015-12-24T20:35:59Z</dcterms:created>
  <dcterms:modified xsi:type="dcterms:W3CDTF">2019-02-22T08:45:00Z</dcterms:modified>
</cp:coreProperties>
</file>