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4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0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58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2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8811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70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87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8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0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1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1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0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3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3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A6CAF-5DF5-4FDC-A667-D35CBF945B8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8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1245" y="3200400"/>
            <a:ext cx="3034347" cy="1010053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268" y="276337"/>
            <a:ext cx="2003464" cy="12552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27952" y="4210453"/>
            <a:ext cx="9840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результатах независимой экспертизы качества оказания услуг КДУ Пермского края.</a:t>
            </a:r>
            <a:endParaRPr lang="ru-RU" sz="3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Группа </a:t>
            </a:r>
            <a:r>
              <a:rPr lang="ru-RU" dirty="0" smtClean="0"/>
              <a:t>1</a:t>
            </a:r>
            <a:br>
              <a:rPr lang="ru-RU" dirty="0" smtClean="0"/>
            </a:br>
            <a:r>
              <a:rPr lang="ru-RU" dirty="0" smtClean="0"/>
              <a:t>Открытость </a:t>
            </a:r>
            <a:r>
              <a:rPr lang="ru-RU" dirty="0"/>
              <a:t>и доступность информации об учреждения </a:t>
            </a:r>
            <a:r>
              <a:rPr lang="ru-RU" dirty="0" smtClean="0"/>
              <a:t>культуры.</a:t>
            </a:r>
            <a:br>
              <a:rPr lang="ru-RU" dirty="0" smtClean="0"/>
            </a:br>
            <a:r>
              <a:rPr lang="ru-RU" dirty="0" smtClean="0"/>
              <a:t> (макс 19)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9829" y="3015955"/>
            <a:ext cx="3992732" cy="576262"/>
          </a:xfrm>
        </p:spPr>
        <p:txBody>
          <a:bodyPr/>
          <a:lstStyle/>
          <a:p>
            <a:r>
              <a:rPr lang="ru-RU" dirty="0" smtClean="0"/>
              <a:t>Максимальные баллы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89213" y="3840480"/>
            <a:ext cx="3923348" cy="2062546"/>
          </a:xfrm>
        </p:spPr>
        <p:txBody>
          <a:bodyPr>
            <a:normAutofit/>
          </a:bodyPr>
          <a:lstStyle/>
          <a:p>
            <a:r>
              <a:rPr lang="ru-RU" dirty="0" smtClean="0"/>
              <a:t>МБУК </a:t>
            </a:r>
            <a:r>
              <a:rPr lang="ru-RU" dirty="0"/>
              <a:t>«ДК ЗАТО Звёздный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Пермь,  </a:t>
            </a:r>
          </a:p>
          <a:p>
            <a:r>
              <a:rPr lang="ru-RU" dirty="0" smtClean="0"/>
              <a:t>г. Березники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23623" y="3015955"/>
            <a:ext cx="3999001" cy="576262"/>
          </a:xfrm>
        </p:spPr>
        <p:txBody>
          <a:bodyPr/>
          <a:lstStyle/>
          <a:p>
            <a:r>
              <a:rPr lang="ru-RU" dirty="0" smtClean="0"/>
              <a:t>Минимальные баллы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323623" y="3840480"/>
            <a:ext cx="4182007" cy="2059318"/>
          </a:xfrm>
        </p:spPr>
        <p:txBody>
          <a:bodyPr/>
          <a:lstStyle/>
          <a:p>
            <a:r>
              <a:rPr lang="ru-RU" dirty="0" err="1"/>
              <a:t>Ординский</a:t>
            </a:r>
            <a:r>
              <a:rPr lang="ru-RU" dirty="0"/>
              <a:t> </a:t>
            </a:r>
            <a:r>
              <a:rPr lang="ru-RU" dirty="0" smtClean="0"/>
              <a:t>район</a:t>
            </a:r>
            <a:r>
              <a:rPr lang="ru-RU" dirty="0"/>
              <a:t>, </a:t>
            </a:r>
          </a:p>
          <a:p>
            <a:r>
              <a:rPr lang="ru-RU" dirty="0" err="1" smtClean="0"/>
              <a:t>Осинский</a:t>
            </a:r>
            <a:r>
              <a:rPr lang="ru-RU" dirty="0" smtClean="0"/>
              <a:t> район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Уинский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Чернушинский</a:t>
            </a:r>
            <a:r>
              <a:rPr lang="ru-RU" dirty="0" smtClean="0"/>
              <a:t> район,</a:t>
            </a:r>
          </a:p>
          <a:p>
            <a:r>
              <a:rPr lang="ru-RU" dirty="0" smtClean="0"/>
              <a:t>Александровский район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9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Группа </a:t>
            </a:r>
            <a:r>
              <a:rPr lang="ru-RU" sz="2800" dirty="0" smtClean="0"/>
              <a:t>2 </a:t>
            </a:r>
            <a:br>
              <a:rPr lang="ru-RU" sz="2800" dirty="0" smtClean="0"/>
            </a:br>
            <a:r>
              <a:rPr lang="ru-RU" sz="2800" dirty="0" smtClean="0"/>
              <a:t>Комфортность </a:t>
            </a:r>
            <a:r>
              <a:rPr lang="ru-RU" sz="2800" dirty="0"/>
              <a:t>условий предоставления услуг и доступность их </a:t>
            </a:r>
            <a:r>
              <a:rPr lang="ru-RU" sz="2800" dirty="0" smtClean="0"/>
              <a:t>получения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(макс 25)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17453" y="2523852"/>
            <a:ext cx="3992732" cy="576262"/>
          </a:xfrm>
        </p:spPr>
        <p:txBody>
          <a:bodyPr/>
          <a:lstStyle/>
          <a:p>
            <a:r>
              <a:rPr lang="ru-RU" dirty="0" smtClean="0"/>
              <a:t>Максимальные баллы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17453" y="3341446"/>
            <a:ext cx="4342893" cy="1088314"/>
          </a:xfrm>
        </p:spPr>
        <p:txBody>
          <a:bodyPr/>
          <a:lstStyle/>
          <a:p>
            <a:r>
              <a:rPr lang="ru-RU" dirty="0" smtClean="0"/>
              <a:t>г. Березники</a:t>
            </a:r>
            <a:r>
              <a:rPr lang="ru-RU" dirty="0"/>
              <a:t>,</a:t>
            </a:r>
            <a:r>
              <a:rPr lang="ru-RU" dirty="0" smtClean="0"/>
              <a:t> </a:t>
            </a:r>
          </a:p>
          <a:p>
            <a:r>
              <a:rPr lang="ru-RU" dirty="0"/>
              <a:t>г</a:t>
            </a:r>
            <a:r>
              <a:rPr lang="ru-RU" dirty="0" smtClean="0"/>
              <a:t>. Соликамск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36793" y="2523852"/>
            <a:ext cx="3999001" cy="576262"/>
          </a:xfrm>
        </p:spPr>
        <p:txBody>
          <a:bodyPr/>
          <a:lstStyle/>
          <a:p>
            <a:r>
              <a:rPr lang="ru-RU" dirty="0" smtClean="0"/>
              <a:t>Минимальные баллы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3341446"/>
            <a:ext cx="4338674" cy="2558352"/>
          </a:xfrm>
        </p:spPr>
        <p:txBody>
          <a:bodyPr/>
          <a:lstStyle/>
          <a:p>
            <a:r>
              <a:rPr lang="ru-RU" dirty="0" err="1"/>
              <a:t>Большесосновский</a:t>
            </a:r>
            <a:r>
              <a:rPr lang="ru-RU" dirty="0"/>
              <a:t> </a:t>
            </a:r>
            <a:r>
              <a:rPr lang="ru-RU" dirty="0" smtClean="0"/>
              <a:t>район,</a:t>
            </a:r>
          </a:p>
          <a:p>
            <a:r>
              <a:rPr lang="ru-RU" dirty="0" smtClean="0"/>
              <a:t>Кунгурский район,</a:t>
            </a:r>
          </a:p>
          <a:p>
            <a:r>
              <a:rPr lang="ru-RU" dirty="0" err="1" smtClean="0"/>
              <a:t>Уинский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Гайнский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Кочевский</a:t>
            </a:r>
            <a:r>
              <a:rPr lang="ru-RU" dirty="0" smtClean="0"/>
              <a:t> район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5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Группа </a:t>
            </a:r>
            <a:r>
              <a:rPr lang="ru-RU" dirty="0" smtClean="0"/>
              <a:t>3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/>
              <a:t>Время ожидания предоставления </a:t>
            </a:r>
            <a:r>
              <a:rPr lang="ru-RU" dirty="0" smtClean="0"/>
              <a:t>услуги (макс 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22880"/>
            <a:ext cx="8915400" cy="3188342"/>
          </a:xfrm>
        </p:spPr>
        <p:txBody>
          <a:bodyPr/>
          <a:lstStyle/>
          <a:p>
            <a:r>
              <a:rPr lang="ru-RU" dirty="0"/>
              <a:t>Во всех районах и городах результаты по данному показателю колеблются от 5 до 7. Показатель не сработал.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660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Группа 4</a:t>
            </a:r>
            <a:br>
              <a:rPr lang="ru-RU" sz="2800" dirty="0" smtClean="0"/>
            </a:br>
            <a:r>
              <a:rPr lang="ru-RU" sz="2800" dirty="0" smtClean="0"/>
              <a:t>Доброжелательность</a:t>
            </a:r>
            <a:r>
              <a:rPr lang="ru-RU" sz="2800" dirty="0"/>
              <a:t>, вежливость, компетентность работников учреждения </a:t>
            </a:r>
            <a:r>
              <a:rPr lang="ru-RU" sz="2800" dirty="0" smtClean="0"/>
              <a:t>культуры </a:t>
            </a:r>
            <a:br>
              <a:rPr lang="ru-RU" sz="2800" dirty="0" smtClean="0"/>
            </a:br>
            <a:r>
              <a:rPr lang="ru-RU" sz="2800" dirty="0" smtClean="0"/>
              <a:t>(макс. 14)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764292" y="2863555"/>
            <a:ext cx="3992732" cy="576262"/>
          </a:xfrm>
        </p:spPr>
        <p:txBody>
          <a:bodyPr/>
          <a:lstStyle/>
          <a:p>
            <a:r>
              <a:rPr lang="ru-RU" dirty="0" smtClean="0"/>
              <a:t>Максимальные баллы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89212" y="3749040"/>
            <a:ext cx="4342893" cy="2153986"/>
          </a:xfrm>
        </p:spPr>
        <p:txBody>
          <a:bodyPr>
            <a:normAutofit/>
          </a:bodyPr>
          <a:lstStyle/>
          <a:p>
            <a:r>
              <a:rPr lang="ru-RU" dirty="0" smtClean="0"/>
              <a:t>г</a:t>
            </a:r>
            <a:r>
              <a:rPr lang="ru-RU" dirty="0"/>
              <a:t>. Березники, </a:t>
            </a:r>
            <a:endParaRPr lang="ru-RU" dirty="0" smtClean="0"/>
          </a:p>
          <a:p>
            <a:r>
              <a:rPr lang="ru-RU" dirty="0" err="1" smtClean="0"/>
              <a:t>Нытвенский</a:t>
            </a:r>
            <a:r>
              <a:rPr lang="ru-RU" dirty="0" smtClean="0"/>
              <a:t> район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Частинский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Юсвинский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5610" y="2863555"/>
            <a:ext cx="3999001" cy="576262"/>
          </a:xfrm>
        </p:spPr>
        <p:txBody>
          <a:bodyPr/>
          <a:lstStyle/>
          <a:p>
            <a:r>
              <a:rPr lang="ru-RU" dirty="0" smtClean="0"/>
              <a:t>Минимальные баллы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3749040"/>
            <a:ext cx="4338674" cy="2153986"/>
          </a:xfrm>
        </p:spPr>
        <p:txBody>
          <a:bodyPr>
            <a:normAutofit/>
          </a:bodyPr>
          <a:lstStyle/>
          <a:p>
            <a:r>
              <a:rPr lang="ru-RU" dirty="0" err="1"/>
              <a:t>Большесосновский</a:t>
            </a:r>
            <a:r>
              <a:rPr lang="ru-RU" dirty="0"/>
              <a:t> </a:t>
            </a:r>
            <a:r>
              <a:rPr lang="ru-RU" dirty="0" smtClean="0"/>
              <a:t>район,</a:t>
            </a:r>
          </a:p>
          <a:p>
            <a:r>
              <a:rPr lang="ru-RU" dirty="0" smtClean="0"/>
              <a:t>Александровский район,</a:t>
            </a:r>
          </a:p>
          <a:p>
            <a:r>
              <a:rPr lang="ru-RU" dirty="0" err="1" smtClean="0"/>
              <a:t>Еловский</a:t>
            </a:r>
            <a:r>
              <a:rPr lang="ru-RU" dirty="0" smtClean="0"/>
              <a:t> район,</a:t>
            </a:r>
          </a:p>
          <a:p>
            <a:r>
              <a:rPr lang="ru-RU" dirty="0" err="1" smtClean="0"/>
              <a:t>Кизеловский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Кишертский</a:t>
            </a:r>
            <a:r>
              <a:rPr lang="ru-RU" dirty="0" smtClean="0"/>
              <a:t> район.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59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Группа </a:t>
            </a:r>
            <a:r>
              <a:rPr lang="ru-RU" sz="2800" dirty="0" smtClean="0"/>
              <a:t>5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Удовлетворенность качеством оказания </a:t>
            </a:r>
            <a:r>
              <a:rPr lang="ru-RU" sz="2800" dirty="0" smtClean="0"/>
              <a:t>услуг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(макс. 30)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Максимум баллов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r>
              <a:rPr lang="ru-RU" dirty="0"/>
              <a:t>. Березники. </a:t>
            </a:r>
            <a:endParaRPr lang="ru-RU" dirty="0" smtClean="0"/>
          </a:p>
          <a:p>
            <a:r>
              <a:rPr lang="ru-RU" dirty="0"/>
              <a:t>МБУК «ДК ЗАТО Звёздный»,</a:t>
            </a:r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Пермь, </a:t>
            </a:r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err="1" smtClean="0"/>
              <a:t>Губаха</a:t>
            </a:r>
            <a:r>
              <a:rPr lang="ru-RU" dirty="0"/>
              <a:t>,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Кунгур.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Минимум баллов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Чусовском </a:t>
            </a:r>
            <a:r>
              <a:rPr lang="ru-RU" dirty="0" smtClean="0"/>
              <a:t>район,</a:t>
            </a:r>
          </a:p>
          <a:p>
            <a:r>
              <a:rPr lang="ru-RU" dirty="0" smtClean="0"/>
              <a:t>Оханском район</a:t>
            </a:r>
          </a:p>
          <a:p>
            <a:r>
              <a:rPr lang="ru-RU" dirty="0" err="1" smtClean="0"/>
              <a:t>Кизеловский</a:t>
            </a:r>
            <a:r>
              <a:rPr lang="ru-RU" dirty="0" smtClean="0"/>
              <a:t>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42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2881" y="359950"/>
            <a:ext cx="10642598" cy="55445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Рейтинговая таблица КДУ по городам и районам Пермского края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25354"/>
              </p:ext>
            </p:extLst>
          </p:nvPr>
        </p:nvGraphicFramePr>
        <p:xfrm>
          <a:off x="1869440" y="1046473"/>
          <a:ext cx="9946639" cy="564896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579769"/>
                <a:gridCol w="2012138"/>
                <a:gridCol w="1354732"/>
              </a:tblGrid>
              <a:tr h="284487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Города и МР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Сумма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 баллов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Березники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п. Звездный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Частинский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Пермь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Соликамск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Губаха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6/7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Юрлинский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6/7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Кунгур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Очерский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Краснокамский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Юсьвинсий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Ильинский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Нытвенский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13/14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Кудымкар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13/14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Косинский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Добрянский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Горнозаводской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17/18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Карагайский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17/18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Бардымский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Верещагинский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Куединский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Пермский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073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837201"/>
              </p:ext>
            </p:extLst>
          </p:nvPr>
        </p:nvGraphicFramePr>
        <p:xfrm>
          <a:off x="2458721" y="701037"/>
          <a:ext cx="9015412" cy="597408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557811"/>
                <a:gridCol w="1229702"/>
                <a:gridCol w="1227899"/>
              </a:tblGrid>
              <a:tr h="48768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Суксунский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Суксунский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Дом культуры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Чайковский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Октябрьский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25/26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Оханский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25/26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Кишертский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27/29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Усольский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27/29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Чердынский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27/29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Чусовской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Александровский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31/32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Кочевский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31/32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Кизеловский МР*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33/34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Сивинский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33/34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Кунгурский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Лысьва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36/37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Еловский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36/37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Ординский 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Осинский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Гайнский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Большесосновский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Чернушинский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94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по-прежнему является отставание КДУ края в сфере использования современных информационных технологий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Представляется </a:t>
            </a:r>
            <a:r>
              <a:rPr lang="ru-RU" dirty="0"/>
              <a:t>целесообразным в течении 2017/18 годов создать единое информационное пространство, оказав методическую помощь в разработке сайтов КДУ по единому образцу с регламентом обновления контента сайта. </a:t>
            </a:r>
          </a:p>
          <a:p>
            <a:r>
              <a:rPr lang="ru-RU" dirty="0"/>
              <a:t>Представляется необходимым регулярно проводить обучение всего персонала КДУ края компьютерной грамоте, работе с базами данных и использованию компьютерной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0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Спасибо за внимание!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48365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Группам показателей в соответствии с критериями Министерства культуры РФ: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4" y="1764792"/>
            <a:ext cx="11173968" cy="500176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О</a:t>
            </a:r>
            <a:r>
              <a:rPr lang="ru-RU" sz="3200" dirty="0" smtClean="0"/>
              <a:t>ткрытость </a:t>
            </a:r>
            <a:r>
              <a:rPr lang="ru-RU" sz="3200" dirty="0"/>
              <a:t>и доступность информации об учреждения культуры;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К</a:t>
            </a:r>
            <a:r>
              <a:rPr lang="ru-RU" sz="3200" dirty="0" smtClean="0"/>
              <a:t>омфортность </a:t>
            </a:r>
            <a:r>
              <a:rPr lang="ru-RU" sz="3200" dirty="0"/>
              <a:t>условий предоставления услуг и доступность их получения;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В</a:t>
            </a:r>
            <a:r>
              <a:rPr lang="ru-RU" sz="3200" dirty="0" smtClean="0"/>
              <a:t>ремя </a:t>
            </a:r>
            <a:r>
              <a:rPr lang="ru-RU" sz="3200" dirty="0"/>
              <a:t>ожидания предоставления услуги;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Д</a:t>
            </a:r>
            <a:r>
              <a:rPr lang="ru-RU" sz="3200" dirty="0" smtClean="0"/>
              <a:t>оброжелательность</a:t>
            </a:r>
            <a:r>
              <a:rPr lang="ru-RU" sz="3200" dirty="0"/>
              <a:t>, вежливость, компетентность работников учреждения культуры;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У</a:t>
            </a:r>
            <a:r>
              <a:rPr lang="ru-RU" sz="3200" dirty="0" smtClean="0"/>
              <a:t>довлетворенность </a:t>
            </a:r>
            <a:r>
              <a:rPr lang="ru-RU" sz="3200" dirty="0"/>
              <a:t>качеством оказания услуг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756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10281919" cy="12808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ткрытость </a:t>
            </a:r>
            <a:r>
              <a:rPr lang="ru-RU" dirty="0"/>
              <a:t>и доступность информации об учреждения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226868" cy="4328160"/>
          </a:xfrm>
        </p:spPr>
        <p:txBody>
          <a:bodyPr/>
          <a:lstStyle/>
          <a:p>
            <a:pPr algn="just"/>
            <a:r>
              <a:rPr lang="ru-RU" sz="2400" dirty="0"/>
              <a:t>Полное и сокращенное наименование КДУ, местонахождение, почтовый адрес, схема проезда, адрес электронной почты, структура КДУ, сведения об учредителе, учредительные документы. </a:t>
            </a:r>
            <a:endParaRPr lang="ru-RU" sz="2400" dirty="0" smtClean="0"/>
          </a:p>
          <a:p>
            <a:pPr algn="just"/>
            <a:r>
              <a:rPr lang="ru-RU" sz="2400" dirty="0" smtClean="0"/>
              <a:t>Информация </a:t>
            </a:r>
            <a:r>
              <a:rPr lang="ru-RU" sz="2400" dirty="0"/>
              <a:t>о выполнении государственного / муниципального задания, отчет о результатах деятельности КДУ.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15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омфортность </a:t>
            </a:r>
            <a:r>
              <a:rPr lang="ru-RU" dirty="0"/>
              <a:t>условий предоставления услуг и доступность их </a:t>
            </a:r>
            <a:r>
              <a:rPr lang="ru-RU" dirty="0" smtClean="0"/>
              <a:t>получения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Уровень комфортности пребывания в учреждения культуры (места для сидения, гардероб, чистота помещений и так далее). </a:t>
            </a:r>
            <a:endParaRPr lang="ru-RU" sz="2400" dirty="0" smtClean="0"/>
          </a:p>
          <a:p>
            <a:r>
              <a:rPr lang="ru-RU" sz="2400" dirty="0" smtClean="0"/>
              <a:t>Перечень </a:t>
            </a:r>
            <a:r>
              <a:rPr lang="ru-RU" sz="2400" dirty="0"/>
              <a:t>услуг, предоставляемых КДУ. </a:t>
            </a:r>
            <a:endParaRPr lang="ru-RU" sz="2400" dirty="0" smtClean="0"/>
          </a:p>
          <a:p>
            <a:r>
              <a:rPr lang="ru-RU" sz="2400" dirty="0" smtClean="0"/>
              <a:t>Навигация </a:t>
            </a:r>
            <a:r>
              <a:rPr lang="ru-RU" sz="2400" dirty="0"/>
              <a:t>по сайту. </a:t>
            </a:r>
            <a:endParaRPr lang="ru-RU" sz="2400" dirty="0" smtClean="0"/>
          </a:p>
          <a:p>
            <a:r>
              <a:rPr lang="ru-RU" sz="2400" dirty="0" smtClean="0"/>
              <a:t>Транспортная </a:t>
            </a:r>
            <a:r>
              <a:rPr lang="ru-RU" sz="2400" dirty="0"/>
              <a:t>и пешая доступность КДУ. </a:t>
            </a:r>
            <a:endParaRPr lang="ru-RU" sz="2400" dirty="0" smtClean="0"/>
          </a:p>
          <a:p>
            <a:r>
              <a:rPr lang="ru-RU" sz="2400" dirty="0" smtClean="0"/>
              <a:t>Удобство </a:t>
            </a:r>
            <a:r>
              <a:rPr lang="ru-RU" sz="2400" dirty="0"/>
              <a:t>пользования электронными сервисами.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44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ремя </a:t>
            </a:r>
            <a:r>
              <a:rPr lang="ru-RU" dirty="0"/>
              <a:t>ожидания предоставления услуги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Удобство графика работы КДУ</a:t>
            </a:r>
          </a:p>
        </p:txBody>
      </p:sp>
    </p:spTree>
    <p:extLst>
      <p:ext uri="{BB962C8B-B14F-4D97-AF65-F5344CB8AC3E}">
        <p14:creationId xmlns:p14="http://schemas.microsoft.com/office/powerpoint/2010/main" val="233882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оброжелательность</a:t>
            </a:r>
            <a:r>
              <a:rPr lang="ru-RU" dirty="0"/>
              <a:t>, вежливость, компетентность работников учреждения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1968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Доброжелательность, вежливость и компетентность персонала </a:t>
            </a:r>
            <a:r>
              <a:rPr lang="ru-RU" sz="2800" dirty="0" smtClean="0"/>
              <a:t>КДУ.</a:t>
            </a:r>
          </a:p>
          <a:p>
            <a:pPr algn="just"/>
            <a:r>
              <a:rPr lang="ru-RU" sz="2800" dirty="0" smtClean="0"/>
              <a:t>Информация </a:t>
            </a:r>
            <a:r>
              <a:rPr lang="ru-RU" sz="2800" dirty="0"/>
              <a:t>о руководстве</a:t>
            </a:r>
          </a:p>
        </p:txBody>
      </p:sp>
    </p:spTree>
    <p:extLst>
      <p:ext uri="{BB962C8B-B14F-4D97-AF65-F5344CB8AC3E}">
        <p14:creationId xmlns:p14="http://schemas.microsoft.com/office/powerpoint/2010/main" val="84545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довлетворенность </a:t>
            </a:r>
            <a:r>
              <a:rPr lang="ru-RU" dirty="0"/>
              <a:t>качеством оказания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Уровень </a:t>
            </a:r>
            <a:r>
              <a:rPr lang="ru-RU" sz="2400" dirty="0"/>
              <a:t>удовлетворенности качеством оказания услуг </a:t>
            </a:r>
            <a:r>
              <a:rPr lang="ru-RU" sz="2400" dirty="0" smtClean="0"/>
              <a:t>КДУ. </a:t>
            </a:r>
          </a:p>
          <a:p>
            <a:r>
              <a:rPr lang="ru-RU" sz="2400" dirty="0" smtClean="0"/>
              <a:t>Эффективность </a:t>
            </a:r>
            <a:r>
              <a:rPr lang="ru-RU" sz="2400" dirty="0"/>
              <a:t>работы КДУ. </a:t>
            </a:r>
            <a:endParaRPr lang="ru-RU" sz="2400" dirty="0" smtClean="0"/>
          </a:p>
          <a:p>
            <a:r>
              <a:rPr lang="ru-RU" sz="2400" dirty="0" smtClean="0"/>
              <a:t>Разнообразие </a:t>
            </a:r>
            <a:r>
              <a:rPr lang="ru-RU" sz="2400" dirty="0"/>
              <a:t>творческих групп, кружков по интересам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Качество </a:t>
            </a:r>
            <a:r>
              <a:rPr lang="ru-RU" sz="2400" dirty="0"/>
              <a:t>проведения культурно-массовых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41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Таким образом, оценке подвергались 15 показателей.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Для </a:t>
            </a:r>
            <a:r>
              <a:rPr lang="ru-RU" sz="2200" dirty="0"/>
              <a:t>оценки использовались материалы анкетирования потребителей (не менее 100 респондентов на каждое КДУ) и данные обследования сайтов культурно-досуговых учреждений.</a:t>
            </a:r>
          </a:p>
          <a:p>
            <a:pPr algn="just"/>
            <a:r>
              <a:rPr lang="ru-RU" sz="2200" dirty="0"/>
              <a:t>Для оценки в соответствии с рекомендациями Министерства культуры РФ использовались шкалы различной протяженности от 0 до 5; от 0 до 6, от 0 до 7; от 0 до 9; от 0 до 10 баллов.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74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3360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независимой оценки.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2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</TotalTime>
  <Words>675</Words>
  <Application>Microsoft Office PowerPoint</Application>
  <PresentationFormat>Широкоэкранный</PresentationFormat>
  <Paragraphs>216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Легкий дым</vt:lpstr>
      <vt:lpstr>Отчет </vt:lpstr>
      <vt:lpstr>Группам показателей в соответствии с критериями Министерства культуры РФ:</vt:lpstr>
      <vt:lpstr>Открытость и доступность информации об учреждения культуры</vt:lpstr>
      <vt:lpstr>Комфортность условий предоставления услуг и доступность их получения </vt:lpstr>
      <vt:lpstr>Время ожидания предоставления услуги</vt:lpstr>
      <vt:lpstr>Доброжелательность, вежливость, компетентность работников учреждения культуры</vt:lpstr>
      <vt:lpstr>Удовлетворенность качеством оказания услуг</vt:lpstr>
      <vt:lpstr>Таким образом, оценке подвергались 15 показателей. </vt:lpstr>
      <vt:lpstr>Результаты независимой оценки.  </vt:lpstr>
      <vt:lpstr>Группа 1 Открытость и доступность информации об учреждения культуры.  (макс 19) </vt:lpstr>
      <vt:lpstr>Группа 2  Комфортность условий предоставления услуг и доступность их получения  (макс 25)</vt:lpstr>
      <vt:lpstr>Группа 3   Время ожидания предоставления услуги (макс 7)</vt:lpstr>
      <vt:lpstr>Группа 4 Доброжелательность, вежливость, компетентность работников учреждения культуры  (макс. 14)</vt:lpstr>
      <vt:lpstr>Группа 5  Удовлетворенность качеством оказания услуг  (макс. 30)</vt:lpstr>
      <vt:lpstr>Рейтинговая таблица КДУ по городам и районам Пермского края </vt:lpstr>
      <vt:lpstr>Презентация PowerPoint</vt:lpstr>
      <vt:lpstr>Предложения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Сытина Любовь Ивановна</cp:lastModifiedBy>
  <cp:revision>7</cp:revision>
  <dcterms:created xsi:type="dcterms:W3CDTF">2016-12-12T05:28:50Z</dcterms:created>
  <dcterms:modified xsi:type="dcterms:W3CDTF">2016-12-20T06:44:38Z</dcterms:modified>
</cp:coreProperties>
</file>