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1" r:id="rId5"/>
    <p:sldId id="311" r:id="rId6"/>
    <p:sldId id="328" r:id="rId7"/>
    <p:sldId id="275" r:id="rId8"/>
    <p:sldId id="313" r:id="rId9"/>
    <p:sldId id="312" r:id="rId10"/>
    <p:sldId id="329" r:id="rId11"/>
    <p:sldId id="301" r:id="rId12"/>
    <p:sldId id="330" r:id="rId13"/>
    <p:sldId id="331" r:id="rId14"/>
    <p:sldId id="302" r:id="rId15"/>
    <p:sldId id="323" r:id="rId16"/>
    <p:sldId id="316" r:id="rId17"/>
    <p:sldId id="333" r:id="rId18"/>
    <p:sldId id="334" r:id="rId19"/>
    <p:sldId id="317" r:id="rId20"/>
    <p:sldId id="318" r:id="rId21"/>
    <p:sldId id="260" r:id="rId22"/>
  </p:sldIdLst>
  <p:sldSz cx="9906000" cy="6858000" type="A4"/>
  <p:notesSz cx="6808788" cy="994092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00"/>
    <a:srgbClr val="FF3300"/>
    <a:srgbClr val="D2233C"/>
    <a:srgbClr val="DF2121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7" autoAdjust="0"/>
    <p:restoredTop sz="93226" autoAdjust="0"/>
  </p:normalViewPr>
  <p:slideViewPr>
    <p:cSldViewPr>
      <p:cViewPr varScale="1">
        <p:scale>
          <a:sx n="105" d="100"/>
          <a:sy n="105" d="100"/>
        </p:scale>
        <p:origin x="116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662"/>
            <a:ext cx="5447666" cy="4473654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2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8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5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8544" y="2348880"/>
            <a:ext cx="84201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105128" y="270986"/>
            <a:ext cx="3499619" cy="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8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НАИМЕНОВАНИЕ РАЗДЕЛА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2872" y="3717032"/>
            <a:ext cx="9280648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9902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429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77177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5010150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72485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6551159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60512" y="4436517"/>
            <a:ext cx="8877807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8783408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диаграмма, видео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1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52728"/>
            <a:ext cx="432047" cy="260648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2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1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88504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906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Мои документы\!Презентации\!Шаблоны, рекомендации\Фон финального слайда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00"/>
            <a:ext cx="9907200" cy="4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7" r:id="rId6"/>
  </p:sldLayoutIdLst>
  <p:hf hdr="0" dt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8464" y="1196752"/>
            <a:ext cx="9649072" cy="4176464"/>
          </a:xfrm>
        </p:spPr>
        <p:txBody>
          <a:bodyPr/>
          <a:lstStyle/>
          <a:p>
            <a:pPr algn="ctr"/>
            <a:r>
              <a:rPr lang="ru-RU" sz="3200" dirty="0" smtClean="0"/>
              <a:t>Проектная документация по </a:t>
            </a:r>
            <a:r>
              <a:rPr lang="ru-RU" sz="3200" dirty="0" smtClean="0"/>
              <a:t>объекту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600" b="1" dirty="0"/>
              <a:t>«Строительство и обустройство скважин </a:t>
            </a:r>
            <a:r>
              <a:rPr lang="ru-RU" sz="3600" b="1" dirty="0" err="1"/>
              <a:t>Софьинского</a:t>
            </a:r>
            <a:r>
              <a:rPr lang="ru-RU" sz="3600" b="1" dirty="0"/>
              <a:t> месторождения, кусты №№ 55, 63 бис, 94 бис, 119». Этап 2 «Строительство (реконструкция) ДНС-0122 ЦДНГ-1»</a:t>
            </a:r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128464" y="5661248"/>
            <a:ext cx="9577064" cy="1080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</a:rPr>
              <a:t>Филиал ООО </a:t>
            </a:r>
            <a:r>
              <a:rPr lang="ru-RU" altLang="ru-RU" b="1" dirty="0">
                <a:latin typeface="Times New Roman" pitchFamily="18" charset="0"/>
              </a:rPr>
              <a:t>«ЛУКОЙЛ-Инжиниринг» «</a:t>
            </a:r>
            <a:r>
              <a:rPr lang="ru-RU" altLang="ru-RU" b="1" dirty="0" err="1">
                <a:latin typeface="Times New Roman" pitchFamily="18" charset="0"/>
              </a:rPr>
              <a:t>ПермНИПИнефть</a:t>
            </a:r>
            <a:r>
              <a:rPr lang="ru-RU" altLang="ru-RU" b="1" dirty="0">
                <a:latin typeface="Times New Roman" pitchFamily="18" charset="0"/>
              </a:rPr>
              <a:t>» 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Times New Roman" pitchFamily="18" charset="0"/>
              </a:rPr>
              <a:t> в </a:t>
            </a:r>
            <a:r>
              <a:rPr lang="ru-RU" altLang="ru-RU" b="1" dirty="0" smtClean="0">
                <a:latin typeface="Times New Roman" pitchFamily="18" charset="0"/>
              </a:rPr>
              <a:t>г. </a:t>
            </a:r>
            <a:r>
              <a:rPr lang="ru-RU" altLang="ru-RU" b="1" dirty="0">
                <a:latin typeface="Times New Roman" pitchFamily="18" charset="0"/>
              </a:rPr>
              <a:t>Перми ГИП  </a:t>
            </a:r>
            <a:r>
              <a:rPr lang="ru-RU" altLang="ru-RU" b="1" dirty="0" smtClean="0">
                <a:latin typeface="Times New Roman" pitchFamily="18" charset="0"/>
              </a:rPr>
              <a:t>Пшеницына О.В.</a:t>
            </a:r>
            <a:endParaRPr lang="en-US" altLang="ru-RU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0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5526995" cy="574362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8543" y="332656"/>
            <a:ext cx="9057457" cy="410448"/>
          </a:xfrm>
        </p:spPr>
        <p:txBody>
          <a:bodyPr/>
          <a:lstStyle/>
          <a:p>
            <a:r>
              <a:rPr lang="ru-RU" altLang="ru-RU" dirty="0">
                <a:cs typeface="Times New Roman" pitchFamily="18" charset="0"/>
              </a:rPr>
              <a:t>Слайд №</a:t>
            </a:r>
            <a:r>
              <a:rPr lang="en-US" altLang="ru-RU" dirty="0">
                <a:cs typeface="Times New Roman" pitchFamily="18" charset="0"/>
              </a:rPr>
              <a:t> </a:t>
            </a:r>
            <a:r>
              <a:rPr lang="ru-RU" altLang="ru-RU" dirty="0">
                <a:cs typeface="Times New Roman" pitchFamily="18" charset="0"/>
              </a:rPr>
              <a:t>8. Принципиальная технологическая схема газопровода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76" y="1307939"/>
            <a:ext cx="4948817" cy="154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6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633521" y="6597352"/>
            <a:ext cx="288031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9530" y="260648"/>
            <a:ext cx="9596470" cy="410448"/>
          </a:xfrm>
        </p:spPr>
        <p:txBody>
          <a:bodyPr/>
          <a:lstStyle/>
          <a:p>
            <a:r>
              <a:rPr lang="ru-RU" altLang="ru-RU" kern="0" spc="-20" dirty="0" smtClean="0">
                <a:latin typeface="+mn-lt"/>
                <a:cs typeface="Times New Roman" pitchFamily="18" charset="0"/>
              </a:rPr>
              <a:t>Слайд </a:t>
            </a:r>
            <a:r>
              <a:rPr lang="ru-RU" altLang="ru-RU" kern="0" spc="-20" dirty="0">
                <a:latin typeface="+mn-lt"/>
                <a:cs typeface="Times New Roman" pitchFamily="18" charset="0"/>
              </a:rPr>
              <a:t>№</a:t>
            </a:r>
            <a:r>
              <a:rPr lang="en-US" altLang="ru-RU" kern="0" spc="-20" dirty="0">
                <a:latin typeface="+mn-lt"/>
                <a:cs typeface="Times New Roman" pitchFamily="18" charset="0"/>
              </a:rPr>
              <a:t> </a:t>
            </a:r>
            <a:r>
              <a:rPr lang="ru-RU" altLang="ru-RU" kern="0" spc="-20" dirty="0" smtClean="0">
                <a:latin typeface="+mn-lt"/>
                <a:cs typeface="Times New Roman" pitchFamily="18" charset="0"/>
              </a:rPr>
              <a:t>9. Результаты гидравлического расчета газопровода                                              «ДНС-0122 – ДНС-0118 – ДНС-0123» на пропускную способность</a:t>
            </a:r>
            <a:endParaRPr lang="ru-RU" kern="0" spc="-2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253" y="64332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64000" y="3933056"/>
            <a:ext cx="93610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2720" y="896874"/>
            <a:ext cx="295232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6536" y="1268760"/>
            <a:ext cx="18926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   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73" y="848372"/>
            <a:ext cx="5465360" cy="60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80968" y="404664"/>
            <a:ext cx="9396568" cy="410448"/>
          </a:xfrm>
        </p:spPr>
        <p:txBody>
          <a:bodyPr/>
          <a:lstStyle/>
          <a:p>
            <a:r>
              <a:rPr lang="ru-RU" altLang="ru-RU" sz="2000" dirty="0">
                <a:cs typeface="Times New Roman" pitchFamily="18" charset="0"/>
              </a:rPr>
              <a:t>Слайд №</a:t>
            </a:r>
            <a:r>
              <a:rPr lang="en-US" altLang="ru-RU" sz="2000" dirty="0">
                <a:cs typeface="Times New Roman" pitchFamily="18" charset="0"/>
              </a:rPr>
              <a:t> </a:t>
            </a:r>
            <a:r>
              <a:rPr lang="ru-RU" altLang="ru-RU" sz="2000" dirty="0" smtClean="0">
                <a:cs typeface="Times New Roman" pitchFamily="18" charset="0"/>
              </a:rPr>
              <a:t>10. Схема электроснабжения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72" y="980728"/>
            <a:ext cx="9783527" cy="54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489" y="908720"/>
            <a:ext cx="3390311" cy="7548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91" y="1340768"/>
            <a:ext cx="5034009" cy="240671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80968" y="404664"/>
            <a:ext cx="9396568" cy="410448"/>
          </a:xfrm>
        </p:spPr>
        <p:txBody>
          <a:bodyPr/>
          <a:lstStyle/>
          <a:p>
            <a:r>
              <a:rPr lang="ru-RU" altLang="ru-RU" sz="2000" dirty="0">
                <a:cs typeface="Times New Roman" pitchFamily="18" charset="0"/>
              </a:rPr>
              <a:t>Слайд №</a:t>
            </a:r>
            <a:r>
              <a:rPr lang="en-US" altLang="ru-RU" sz="2000" dirty="0">
                <a:cs typeface="Times New Roman" pitchFamily="18" charset="0"/>
              </a:rPr>
              <a:t> </a:t>
            </a:r>
            <a:r>
              <a:rPr lang="ru-RU" altLang="ru-RU" sz="2000" dirty="0" smtClean="0">
                <a:cs typeface="Times New Roman" pitchFamily="18" charset="0"/>
              </a:rPr>
              <a:t>11. Структурная схема АСУТП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02" y="873100"/>
            <a:ext cx="4740713" cy="59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8543" y="260648"/>
            <a:ext cx="9057457" cy="410448"/>
          </a:xfrm>
        </p:spPr>
        <p:txBody>
          <a:bodyPr/>
          <a:lstStyle/>
          <a:p>
            <a:r>
              <a:rPr lang="ru-RU" altLang="ru-RU" sz="2400" dirty="0">
                <a:cs typeface="Times New Roman" pitchFamily="18" charset="0"/>
              </a:rPr>
              <a:t>Слайд №</a:t>
            </a:r>
            <a:r>
              <a:rPr lang="en-US" altLang="ru-RU" sz="2400" dirty="0">
                <a:cs typeface="Times New Roman" pitchFamily="18" charset="0"/>
              </a:rPr>
              <a:t> </a:t>
            </a:r>
            <a:r>
              <a:rPr lang="ru-RU" altLang="ru-RU" sz="2400" dirty="0" smtClean="0">
                <a:cs typeface="Times New Roman" pitchFamily="18" charset="0"/>
              </a:rPr>
              <a:t>12.1. </a:t>
            </a:r>
            <a:r>
              <a:rPr lang="ru-RU" altLang="ru-RU" sz="2400" dirty="0">
                <a:cs typeface="Times New Roman" pitchFamily="18" charset="0"/>
              </a:rPr>
              <a:t>Состав основных технологических сооружений и </a:t>
            </a:r>
            <a:r>
              <a:rPr lang="ru-RU" altLang="ru-RU" sz="2400" dirty="0" smtClean="0">
                <a:cs typeface="Times New Roman" pitchFamily="18" charset="0"/>
              </a:rPr>
              <a:t>оборудования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980728"/>
            <a:ext cx="766599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0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8543" y="260648"/>
            <a:ext cx="9057457" cy="410448"/>
          </a:xfrm>
        </p:spPr>
        <p:txBody>
          <a:bodyPr/>
          <a:lstStyle/>
          <a:p>
            <a:r>
              <a:rPr lang="ru-RU" altLang="ru-RU" sz="2400" dirty="0">
                <a:cs typeface="Times New Roman" pitchFamily="18" charset="0"/>
              </a:rPr>
              <a:t>Слайд №</a:t>
            </a:r>
            <a:r>
              <a:rPr lang="en-US" altLang="ru-RU" sz="2400" dirty="0">
                <a:cs typeface="Times New Roman" pitchFamily="18" charset="0"/>
              </a:rPr>
              <a:t> </a:t>
            </a:r>
            <a:r>
              <a:rPr lang="ru-RU" altLang="ru-RU" sz="2400" dirty="0" smtClean="0">
                <a:cs typeface="Times New Roman" pitchFamily="18" charset="0"/>
              </a:rPr>
              <a:t>12.2. </a:t>
            </a:r>
            <a:r>
              <a:rPr lang="ru-RU" altLang="ru-RU" sz="2400" dirty="0">
                <a:cs typeface="Times New Roman" pitchFamily="18" charset="0"/>
              </a:rPr>
              <a:t>Состав основных технологических сооружений и </a:t>
            </a:r>
            <a:r>
              <a:rPr lang="ru-RU" altLang="ru-RU" sz="2400" dirty="0" smtClean="0">
                <a:cs typeface="Times New Roman" pitchFamily="18" charset="0"/>
              </a:rPr>
              <a:t>оборудования 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124744"/>
            <a:ext cx="8841731" cy="33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3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80968" y="404664"/>
            <a:ext cx="9396568" cy="410448"/>
          </a:xfrm>
        </p:spPr>
        <p:txBody>
          <a:bodyPr/>
          <a:lstStyle/>
          <a:p>
            <a:r>
              <a:rPr lang="ru-RU" altLang="ru-RU" sz="2000" dirty="0">
                <a:cs typeface="Times New Roman" pitchFamily="18" charset="0"/>
              </a:rPr>
              <a:t>Слайд №</a:t>
            </a:r>
            <a:r>
              <a:rPr lang="en-US" altLang="ru-RU" sz="2000" dirty="0">
                <a:cs typeface="Times New Roman" pitchFamily="18" charset="0"/>
              </a:rPr>
              <a:t> </a:t>
            </a:r>
            <a:r>
              <a:rPr lang="ru-RU" altLang="ru-RU" sz="2000" dirty="0" smtClean="0">
                <a:cs typeface="Times New Roman" pitchFamily="18" charset="0"/>
              </a:rPr>
              <a:t>13. Календарный график строительства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0" y="1124744"/>
            <a:ext cx="8532373" cy="4392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45088" y="1306839"/>
            <a:ext cx="648072" cy="195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07084" y="126627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2022 год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05328" y="1306839"/>
            <a:ext cx="720080" cy="195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940091" y="126653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2023 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1621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80968" y="404664"/>
            <a:ext cx="9396568" cy="410448"/>
          </a:xfrm>
        </p:spPr>
        <p:txBody>
          <a:bodyPr/>
          <a:lstStyle/>
          <a:p>
            <a:r>
              <a:rPr lang="ru-RU" altLang="ru-RU" sz="2000" dirty="0">
                <a:cs typeface="Times New Roman" pitchFamily="18" charset="0"/>
              </a:rPr>
              <a:t>Слайд №</a:t>
            </a:r>
            <a:r>
              <a:rPr lang="en-US" altLang="ru-RU" sz="2000" dirty="0">
                <a:cs typeface="Times New Roman" pitchFamily="18" charset="0"/>
              </a:rPr>
              <a:t> </a:t>
            </a:r>
            <a:r>
              <a:rPr lang="ru-RU" altLang="ru-RU" sz="2000" dirty="0" smtClean="0">
                <a:cs typeface="Times New Roman" pitchFamily="18" charset="0"/>
              </a:rPr>
              <a:t>14. Схема расположения месторождений строительных материалов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5341697"/>
            <a:ext cx="3080792" cy="73734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920652" y="5754718"/>
            <a:ext cx="282440" cy="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203092" y="5754718"/>
            <a:ext cx="0" cy="127098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917121" y="5888877"/>
            <a:ext cx="282440" cy="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1"/>
          </p:cNvCxnSpPr>
          <p:nvPr/>
        </p:nvCxnSpPr>
        <p:spPr>
          <a:xfrm flipV="1">
            <a:off x="5913591" y="5754718"/>
            <a:ext cx="0" cy="13769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920652" y="5923098"/>
            <a:ext cx="2824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03092" y="5923098"/>
            <a:ext cx="0" cy="1270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917121" y="6057257"/>
            <a:ext cx="2824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913591" y="5923098"/>
            <a:ext cx="0" cy="1376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4" y="1052736"/>
            <a:ext cx="9613612" cy="4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0462" y="1001954"/>
            <a:ext cx="9413058" cy="46720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36000" tIns="0" rIns="36000" bIns="0" anchor="ctr">
            <a:spAutoFit/>
          </a:bodyPr>
          <a:lstStyle/>
          <a:p>
            <a:pPr eaLnBrk="0" hangingPunct="0">
              <a:buAutoNum type="arabicPeriod"/>
              <a:defRPr/>
            </a:pP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Начало строительства – 2023 г.</a:t>
            </a:r>
          </a:p>
          <a:p>
            <a:pPr eaLnBrk="0" hangingPunct="0">
              <a:buAutoNum type="arabicPeriod"/>
              <a:defRPr/>
            </a:pPr>
            <a:r>
              <a:rPr lang="ru-RU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Объем проектирования</a:t>
            </a:r>
            <a:r>
              <a:rPr lang="en-US" sz="1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Строительство технологических объектов на ДНС-0122:</a:t>
            </a:r>
            <a:endParaRPr lang="en-US" sz="11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Сепаратор;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Насос внешнего транспорта;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Узел учета нефти и газа;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Газосепаратор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сетчатый;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Факельный сепаратор;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Факельная установка;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дозирования реагента;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Узел учета газа на мини ГКС;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Узел учета газа на факел;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Узел учета газа на запальную горелку;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Узел учета газа на продувку;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Дренажные и канализационные емкости;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Емкости противопожарного запаса воды;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Технологические трубопроводы;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Промышленная и ливневая канализации;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НКУ-0,4 </a:t>
            </a: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429750" indent="-285750" eaLnBrk="0" hangingPunct="0">
              <a:lnSpc>
                <a:spcPct val="80000"/>
              </a:lnSpc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КТП-2*400/10/0,4 </a:t>
            </a: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1100" kern="0" spc="-2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100" b="1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Строительство газопровода ПНГ от ДНС-0122 до ДНС-0118</a:t>
            </a:r>
            <a:r>
              <a:rPr lang="en-US" sz="1100" b="1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100" b="1" kern="0" spc="-2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29750" indent="-285750" eaLnBrk="0" hangingPunct="0"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Труба ø219x6 мм сталь 20 по ГОСТ 20295-85 с трехслойным наружным полиэтиленовым покрытием, и внутренним эпоксидным покрытием,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 протяженность 13500 м</a:t>
            </a:r>
            <a:r>
              <a:rPr lang="en-US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;</a:t>
            </a:r>
            <a:endParaRPr lang="ru-RU" sz="1100" kern="0" spc="-20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/>
            </a:endParaRPr>
          </a:p>
          <a:p>
            <a:pPr marL="429750" indent="-285750" eaLnBrk="0" hangingPunct="0">
              <a:buFontTx/>
              <a:buChar char="-"/>
              <a:defRPr/>
            </a:pP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Конденсатосборники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ДНС-0122:</a:t>
            </a:r>
          </a:p>
          <a:p>
            <a:pPr marL="429750" indent="-285750" eaLnBrk="0" hangingPunct="0"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нефти – 201 000 т/год (550 т/</a:t>
            </a: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.);</a:t>
            </a:r>
          </a:p>
          <a:p>
            <a:pPr marL="429750" indent="-285750" eaLnBrk="0" hangingPunct="0"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жидкости – 439 000 м³/год (1202,7 м³/</a:t>
            </a: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.).</a:t>
            </a:r>
          </a:p>
          <a:p>
            <a:pPr indent="-284400"/>
            <a:r>
              <a:rPr lang="ru-RU" sz="1100" b="1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Производительность газопровода:</a:t>
            </a:r>
          </a:p>
          <a:p>
            <a:pPr marL="429750" indent="-285750" eaLnBrk="0" hangingPunct="0"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Максимальный объем перекачиваемого ПНГ: 9806,0 тыс.нм³/год, 26,865 тыс.нм³/</a:t>
            </a: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 учетом 20% запаса по производительности –                                                      32,24 тыс.м3/</a:t>
            </a:r>
            <a:r>
              <a:rPr lang="ru-RU" sz="1100" kern="0" spc="-2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</a:t>
            </a: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, 11767,2 тыс.м3/год)</a:t>
            </a:r>
            <a:r>
              <a:rPr lang="en-US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100" kern="0" spc="-2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29750" indent="-285750" eaLnBrk="0" hangingPunct="0">
              <a:buFontTx/>
              <a:buChar char="-"/>
              <a:defRPr/>
            </a:pPr>
            <a:r>
              <a:rPr lang="ru-RU" sz="1100" kern="0" spc="-2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Максимальное рабочее давление – 0,7 МПа.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/>
          <a:lstStyle/>
          <a:p>
            <a:r>
              <a:rPr lang="ru-RU" altLang="ru-RU" dirty="0"/>
              <a:t>Слайд №</a:t>
            </a:r>
            <a:r>
              <a:rPr lang="en-US" altLang="ru-RU" dirty="0"/>
              <a:t> </a:t>
            </a:r>
            <a:r>
              <a:rPr lang="ru-RU" altLang="ru-RU" dirty="0"/>
              <a:t>1. Исходные данные</a:t>
            </a:r>
            <a:r>
              <a:rPr lang="en-US" altLang="ru-RU" dirty="0"/>
              <a:t>,</a:t>
            </a:r>
            <a:r>
              <a:rPr lang="ru-RU" altLang="ru-RU" dirty="0"/>
              <a:t> </a:t>
            </a:r>
            <a:r>
              <a:rPr lang="ru-RU" altLang="ru-RU" dirty="0" smtClean="0"/>
              <a:t>основные проектные </a:t>
            </a:r>
            <a:r>
              <a:rPr lang="ru-RU" altLang="ru-RU" dirty="0"/>
              <a:t>решения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00" y="1014066"/>
            <a:ext cx="3861167" cy="5788393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63717" y="392614"/>
            <a:ext cx="8589775" cy="410448"/>
          </a:xfrm>
        </p:spPr>
        <p:txBody>
          <a:bodyPr/>
          <a:lstStyle/>
          <a:p>
            <a:r>
              <a:rPr lang="ru-RU" altLang="ru-RU" dirty="0">
                <a:cs typeface="Times New Roman" pitchFamily="18" charset="0"/>
              </a:rPr>
              <a:t>Слайд №</a:t>
            </a:r>
            <a:r>
              <a:rPr lang="en-US" altLang="ru-RU" dirty="0">
                <a:cs typeface="Times New Roman" pitchFamily="18" charset="0"/>
              </a:rPr>
              <a:t> </a:t>
            </a:r>
            <a:r>
              <a:rPr lang="ru-RU" altLang="ru-RU" dirty="0">
                <a:cs typeface="Times New Roman" pitchFamily="18" charset="0"/>
              </a:rPr>
              <a:t>2. Ситуационный план 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7441" y="4365104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Трасса газопровода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011870" y="5661248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ДНС-0118</a:t>
            </a:r>
            <a:endParaRPr lang="ru-RU" sz="12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121352" y="6021288"/>
            <a:ext cx="7920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409384" y="4725144"/>
            <a:ext cx="1440160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834754" y="1259614"/>
            <a:ext cx="3116594" cy="2760347"/>
            <a:chOff x="3872880" y="2535386"/>
            <a:chExt cx="3116594" cy="2760347"/>
          </a:xfrm>
        </p:grpSpPr>
        <p:sp>
          <p:nvSpPr>
            <p:cNvPr id="20" name="TextBox 19"/>
            <p:cNvSpPr txBox="1"/>
            <p:nvPr/>
          </p:nvSpPr>
          <p:spPr>
            <a:xfrm>
              <a:off x="3872880" y="4918202"/>
              <a:ext cx="877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ДНС-0122</a:t>
              </a:r>
              <a:endParaRPr lang="ru-RU" sz="1200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57426" y="2535386"/>
              <a:ext cx="432048" cy="43204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870032" y="2800673"/>
              <a:ext cx="1903004" cy="24950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077942" y="5287037"/>
              <a:ext cx="7920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>
            <a:off x="5930062" y="5799747"/>
            <a:ext cx="2191290" cy="2215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5673080" y="5583723"/>
            <a:ext cx="43204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25008" y="3140968"/>
            <a:ext cx="3384376" cy="1584176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0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01473" y="6597352"/>
            <a:ext cx="432047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/>
          <a:lstStyle/>
          <a:p>
            <a:r>
              <a:rPr lang="ru-RU" altLang="ru-RU" dirty="0" smtClean="0">
                <a:latin typeface="+mn-lt"/>
                <a:cs typeface="Times New Roman" pitchFamily="18" charset="0"/>
              </a:rPr>
              <a:t>Слайд </a:t>
            </a:r>
            <a:r>
              <a:rPr lang="ru-RU" altLang="ru-RU" dirty="0">
                <a:latin typeface="+mn-lt"/>
                <a:cs typeface="Times New Roman" pitchFamily="18" charset="0"/>
              </a:rPr>
              <a:t>№</a:t>
            </a:r>
            <a:r>
              <a:rPr lang="en-US" altLang="ru-RU" dirty="0">
                <a:latin typeface="+mn-lt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+mn-lt"/>
                <a:cs typeface="Times New Roman" pitchFamily="18" charset="0"/>
              </a:rPr>
              <a:t>3. Сведения о земельных участках</a:t>
            </a:r>
            <a:endParaRPr lang="ru-RU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1039083"/>
            <a:ext cx="9649072" cy="498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работы будут проводиться на территории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Уинского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округа,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Чернушинского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Октябрьского городских округов. 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Министерства природных ресурсов РФ особо охраняемые природные территории федерального значения на территории проектируемых объектов, отсутствуют.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проектируемого объекта до ближайшего заповедника «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Басеги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- 265 км. Расстояние от проектируемого объекта до заповедника «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Вишерский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- 560 км. Охранные зоны заповедников совпадают с их внутренними границами.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Министерства природных ресурсов, лесного хозяйства и экологии Пермского края: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объекты животного мира, занесенные в Красную книгу Российской Федерации и Пермского края, а также пути миграции охотничьих ресурсов в районе изысканий не выявлены;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заказника есть места размещения глухариных и тетеревиных токов, а также бобровых и барсучьих поселений;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период реализации Министерством полномочия по утверждению проектов округов и зон санитарной охраны водных объектов, используемых для питьевого и хозяйственно-бытового водоснабжения и в лечебных целях, проекты ЗСО поверхностных и подземных водозаборов в районе выполнения инженерно-изыскательских работ на утверждение не поступали;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участки недр, содержащие общераспространенные полезные ископаемые, учитываемые государственным балансом запасов, отсутствуют, лицензии на право пользования недрами общераспространенных полезных ископаемых Министерством не предоставлены;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проектируемые объекты - площадка ДНС-0122 и газопровод «ДНС-0118 до ДНС-0123» - частично расположены в границах государственного природного биологического охотничьего заказника Пермского края «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Уинский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ДНС-0122 частично расположена в границах квартала 120, выделов 2ч, 11ч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Уинского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участкового лесничества (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Уинского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занятого эксплуатационными лесами. ОЗУ на участке расположения проектируемой площадки ДНС-0122 отсутствуют. Данный лесной участок расположен в границах ООПТ - государственный природный биологический охотничий заказник «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Уинский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лесов, расположенных на территории государственных природных заказников, в соответствии со статьей 112 Лесного кодекса РФ, регулируется правовым режимом функциональных зон особо охраняемых природных территорий.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местного значения, полигонов ТБО, свалок, централизованных источников хозяйственно-питьевого водоснабжения, зеленых насаждений отсутствуют;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Скотомогильники (в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сибиреязвенных), биотермические ямы – отсутствуют;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историко-культурного наследия, охранные и защитные зоны объектов культурного наследия – отсутствуют;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Трассы газопровода пересекают два ручья без названий (притоки р.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Бельгиш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Для реализации проекта потребуется выполнение расчета ущерба водным биологическим ресурсам и согласование размещения объекта в границах водо-охранных зон с СВТУ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Размещение объектов допускается при условии выполнения специальных мероприятий по защите водных объектов на период строительства и эксплуатации объектов проектирования. 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36576" y="6021288"/>
            <a:ext cx="7534313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Ограничения по использованию земельных ресурсов для проведения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СМР отсутствуют.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/>
          <a:lstStyle/>
          <a:p>
            <a:r>
              <a:rPr lang="ru-RU" altLang="ru-RU" dirty="0" smtClean="0">
                <a:latin typeface="+mn-lt"/>
                <a:cs typeface="Times New Roman" pitchFamily="18" charset="0"/>
              </a:rPr>
              <a:t>Слайд </a:t>
            </a:r>
            <a:r>
              <a:rPr lang="ru-RU" altLang="ru-RU" dirty="0">
                <a:latin typeface="+mn-lt"/>
                <a:cs typeface="Times New Roman" pitchFamily="18" charset="0"/>
              </a:rPr>
              <a:t>№</a:t>
            </a:r>
            <a:r>
              <a:rPr lang="en-US" altLang="ru-RU" dirty="0">
                <a:latin typeface="+mn-lt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+mn-lt"/>
                <a:cs typeface="Times New Roman" pitchFamily="18" charset="0"/>
              </a:rPr>
              <a:t>4. Результаты гидравлических расчетов систем сбора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 descr="Общий принятый вариант ЦДНГ-1-Лис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600" y="908720"/>
            <a:ext cx="744971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501" y="404664"/>
            <a:ext cx="8814979" cy="410448"/>
          </a:xfrm>
        </p:spPr>
        <p:txBody>
          <a:bodyPr/>
          <a:lstStyle/>
          <a:p>
            <a:r>
              <a:rPr lang="ru-RU" altLang="ru-RU" dirty="0" smtClean="0">
                <a:latin typeface="+mn-lt"/>
                <a:cs typeface="Times New Roman" pitchFamily="18" charset="0"/>
              </a:rPr>
              <a:t>Слайд </a:t>
            </a:r>
            <a:r>
              <a:rPr lang="ru-RU" altLang="ru-RU" dirty="0">
                <a:latin typeface="+mn-lt"/>
                <a:cs typeface="Times New Roman" pitchFamily="18" charset="0"/>
              </a:rPr>
              <a:t>№</a:t>
            </a:r>
            <a:r>
              <a:rPr lang="en-US" altLang="ru-RU" dirty="0">
                <a:latin typeface="+mn-lt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+mn-lt"/>
                <a:cs typeface="Times New Roman" pitchFamily="18" charset="0"/>
              </a:rPr>
              <a:t>5. Принципиальная технологическая схема ДНС-0122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1272" y="2204864"/>
            <a:ext cx="144016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4488" y="908720"/>
            <a:ext cx="187220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908721"/>
            <a:ext cx="9073008" cy="59325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488" y="980728"/>
            <a:ext cx="1656184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33084" y="2193622"/>
            <a:ext cx="1512168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4488" y="332656"/>
            <a:ext cx="9433047" cy="410448"/>
          </a:xfrm>
        </p:spPr>
        <p:txBody>
          <a:bodyPr/>
          <a:lstStyle/>
          <a:p>
            <a:r>
              <a:rPr lang="ru-RU" altLang="ru-RU" dirty="0">
                <a:cs typeface="Times New Roman" pitchFamily="18" charset="0"/>
              </a:rPr>
              <a:t>Слайд №</a:t>
            </a:r>
            <a:r>
              <a:rPr lang="en-US" altLang="ru-RU" dirty="0">
                <a:cs typeface="Times New Roman" pitchFamily="18" charset="0"/>
              </a:rPr>
              <a:t> </a:t>
            </a:r>
            <a:r>
              <a:rPr lang="ru-RU" altLang="ru-RU" dirty="0" smtClean="0">
                <a:cs typeface="Times New Roman" pitchFamily="18" charset="0"/>
              </a:rPr>
              <a:t>6. </a:t>
            </a:r>
            <a:r>
              <a:rPr lang="ru-RU" altLang="ru-RU" dirty="0">
                <a:cs typeface="Times New Roman" pitchFamily="18" charset="0"/>
              </a:rPr>
              <a:t>Принципиальная технологическая схема </a:t>
            </a:r>
            <a:r>
              <a:rPr lang="ru-RU" altLang="ru-RU" dirty="0" smtClean="0">
                <a:cs typeface="Times New Roman" pitchFamily="18" charset="0"/>
              </a:rPr>
              <a:t>ДНС-0122. </a:t>
            </a:r>
            <a:r>
              <a:rPr lang="ru-RU" altLang="ru-RU" dirty="0">
                <a:cs typeface="Times New Roman" pitchFamily="18" charset="0"/>
              </a:rPr>
              <a:t>Условные обозначения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376"/>
            <a:ext cx="3512839" cy="4955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40" y="1258763"/>
            <a:ext cx="3316739" cy="3178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579" y="908720"/>
            <a:ext cx="3076422" cy="57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8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633521" y="6597352"/>
            <a:ext cx="288031" cy="260648"/>
          </a:xfrm>
          <a:prstGeom prst="rect">
            <a:avLst/>
          </a:prstGeom>
        </p:spPr>
        <p:txBody>
          <a:bodyPr/>
          <a:lstStyle/>
          <a:p>
            <a:fld id="{15199DB0-7745-4263-837B-06CA714E71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6496" y="406602"/>
            <a:ext cx="9596470" cy="410448"/>
          </a:xfrm>
        </p:spPr>
        <p:txBody>
          <a:bodyPr/>
          <a:lstStyle/>
          <a:p>
            <a:r>
              <a:rPr lang="ru-RU" altLang="ru-RU" kern="0" spc="-20" dirty="0" smtClean="0">
                <a:latin typeface="+mn-lt"/>
                <a:cs typeface="Times New Roman" pitchFamily="18" charset="0"/>
              </a:rPr>
              <a:t>Слайд </a:t>
            </a:r>
            <a:r>
              <a:rPr lang="ru-RU" altLang="ru-RU" kern="0" spc="-20" dirty="0">
                <a:latin typeface="+mn-lt"/>
                <a:cs typeface="Times New Roman" pitchFamily="18" charset="0"/>
              </a:rPr>
              <a:t>№</a:t>
            </a:r>
            <a:r>
              <a:rPr lang="en-US" altLang="ru-RU" kern="0" spc="-20" dirty="0">
                <a:latin typeface="+mn-lt"/>
                <a:cs typeface="Times New Roman" pitchFamily="18" charset="0"/>
              </a:rPr>
              <a:t> </a:t>
            </a:r>
            <a:r>
              <a:rPr lang="ru-RU" altLang="ru-RU" kern="0" spc="-20" dirty="0" smtClean="0">
                <a:latin typeface="+mn-lt"/>
                <a:cs typeface="Times New Roman" pitchFamily="18" charset="0"/>
              </a:rPr>
              <a:t>7. Генеральный план ДНС-0122</a:t>
            </a:r>
            <a:endParaRPr lang="ru-RU" kern="0" spc="-2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253" y="64332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908720"/>
            <a:ext cx="1584176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03328" y="3553402"/>
            <a:ext cx="2069752" cy="8042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64000" y="3933056"/>
            <a:ext cx="93610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2720" y="896874"/>
            <a:ext cx="295232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" y="1048705"/>
            <a:ext cx="7050626" cy="5188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775" y="896874"/>
            <a:ext cx="2470277" cy="3693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775" y="4558995"/>
            <a:ext cx="2470277" cy="22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80" y="2060848"/>
            <a:ext cx="6998273" cy="444149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8543" y="332656"/>
            <a:ext cx="8589775" cy="410448"/>
          </a:xfrm>
        </p:spPr>
        <p:txBody>
          <a:bodyPr/>
          <a:lstStyle/>
          <a:p>
            <a:r>
              <a:rPr lang="ru-RU" altLang="ru-RU" kern="0" spc="-20" dirty="0">
                <a:cs typeface="Times New Roman" pitchFamily="18" charset="0"/>
              </a:rPr>
              <a:t>Слайд №</a:t>
            </a:r>
            <a:r>
              <a:rPr lang="en-US" altLang="ru-RU" kern="0" spc="-20" dirty="0">
                <a:cs typeface="Times New Roman" pitchFamily="18" charset="0"/>
              </a:rPr>
              <a:t> </a:t>
            </a:r>
            <a:r>
              <a:rPr lang="ru-RU" altLang="ru-RU" kern="0" spc="-20" dirty="0" smtClean="0">
                <a:cs typeface="Times New Roman" pitchFamily="18" charset="0"/>
              </a:rPr>
              <a:t>7.1. План выноса сетей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472" y="836712"/>
            <a:ext cx="950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связи с расположением проектируемых технологических площадок и факельной установки ДНС-0122 вблизи существующих трубопроводов </a:t>
            </a:r>
            <a:r>
              <a:rPr lang="ru-RU" sz="1200" dirty="0" smtClean="0"/>
              <a:t> требуется вынос сетей: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трассы </a:t>
            </a:r>
            <a:r>
              <a:rPr lang="ru-RU" sz="1200" dirty="0"/>
              <a:t>проектируемого  </a:t>
            </a:r>
            <a:r>
              <a:rPr lang="ru-RU" sz="1200" dirty="0" smtClean="0"/>
              <a:t>нагнетательного водовода </a:t>
            </a:r>
            <a:r>
              <a:rPr lang="ru-RU" sz="1200" dirty="0"/>
              <a:t>на куст № 55, запроектированного по </a:t>
            </a:r>
            <a:r>
              <a:rPr lang="ru-RU" sz="1200" dirty="0" smtClean="0"/>
              <a:t>1 этапу заказа </a:t>
            </a:r>
            <a:r>
              <a:rPr lang="ru-RU" sz="1200" dirty="0"/>
              <a:t>6788 «Строительство и обустройство скважин </a:t>
            </a:r>
            <a:r>
              <a:rPr lang="ru-RU" sz="1200" dirty="0" err="1"/>
              <a:t>Софьинского</a:t>
            </a:r>
            <a:r>
              <a:rPr lang="ru-RU" sz="1200" dirty="0"/>
              <a:t> месторождения, кусты №№ 55, 63бис, 94бис, 119</a:t>
            </a:r>
            <a:r>
              <a:rPr lang="ru-RU" sz="1200" dirty="0" smtClean="0"/>
              <a:t>» (</a:t>
            </a:r>
            <a:r>
              <a:rPr lang="ru-RU" sz="1200" dirty="0"/>
              <a:t>с учетом выполненного отвода земель и выполненных изыскательских работ</a:t>
            </a:r>
            <a:r>
              <a:rPr lang="ru-RU" sz="12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т</a:t>
            </a:r>
            <a:r>
              <a:rPr lang="ru-RU" sz="1200" dirty="0" smtClean="0"/>
              <a:t>рассы водовода «</a:t>
            </a:r>
            <a:r>
              <a:rPr lang="ru-RU" sz="1200" dirty="0" err="1"/>
              <a:t>Т.вр</a:t>
            </a:r>
            <a:r>
              <a:rPr lang="ru-RU" sz="1200" dirty="0"/>
              <a:t>. КНС-0114 – КНС-0122» (</a:t>
            </a:r>
            <a:r>
              <a:rPr lang="ru-RU" sz="1200" dirty="0" smtClean="0"/>
              <a:t>диаметр </a:t>
            </a:r>
            <a:r>
              <a:rPr lang="ru-RU" sz="1200" dirty="0"/>
              <a:t>159х6, длина 267,70 </a:t>
            </a:r>
            <a:r>
              <a:rPr lang="ru-RU" sz="1200" dirty="0" smtClean="0"/>
              <a:t>м)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Трассы нефтепровода 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ВЛ-10 </a:t>
            </a:r>
            <a:r>
              <a:rPr lang="ru-RU" sz="1200" dirty="0" err="1" smtClean="0"/>
              <a:t>кВ</a:t>
            </a:r>
            <a:r>
              <a:rPr lang="ru-RU" sz="1200" dirty="0" smtClean="0"/>
              <a:t> фидер 11</a:t>
            </a:r>
            <a:endParaRPr lang="ru-RU" sz="1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041232" y="2729596"/>
            <a:ext cx="648072" cy="972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89304" y="272959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9604" y="2452597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Вынос водовода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8227415" y="3068959"/>
            <a:ext cx="109961" cy="633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37376" y="3068959"/>
            <a:ext cx="12241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09702" y="2791960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Вынос нефтепровода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9344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ompanyAuthor xmlns="1d01527f-2b10-4ae4-b374-d4aed9c05866" xsi:nil="true"/>
    <pac1daf53ffc4dfb8836abf1a328a2b9 xmlns="1d01527f-2b10-4ae4-b374-d4aed9c05866">
      <Terms xmlns="http://schemas.microsoft.com/office/infopath/2007/PartnerControls"/>
    </pac1daf53ffc4dfb8836abf1a328a2b9>
    <DocDate xmlns="1d01527f-2b10-4ae4-b374-d4aed9c05866" xsi:nil="true"/>
    <_x041e__x0422__x0412__x0415__x0422__x0421__x0422__x0412__x0415__x041d__x041d__x042b__x0419__x0020__x0417__x0410__x0020__x041f__x0410__x041f__x041a__x0423_ xmlns="1d01527f-2b10-4ae4-b374-d4aed9c05866" xsi:nil="true"/>
    <k70116aa479748198ce3ff24bba3302e xmlns="1d01527f-2b10-4ae4-b374-d4aed9c05866">
      <Terms xmlns="http://schemas.microsoft.com/office/infopath/2007/PartnerControls"/>
    </k70116aa479748198ce3ff24bba3302e>
    <Author0 xmlns="1d01527f-2b10-4ae4-b374-d4aed9c05866" xsi:nil="true"/>
    <l742e66ccb0843c7ac0732fa42cfea3e xmlns="1d01527f-2b10-4ae4-b374-d4aed9c05866">
      <Terms xmlns="http://schemas.microsoft.com/office/infopath/2007/PartnerControls"/>
    </l742e66ccb0843c7ac0732fa42cfea3e>
    <if2dcf8a6807495eb5c2a11f05f56613 xmlns="1d01527f-2b10-4ae4-b374-d4aed9c05866">
      <Terms xmlns="http://schemas.microsoft.com/office/infopath/2007/PartnerControls"/>
    </if2dcf8a6807495eb5c2a11f05f56613>
    <o84649daad544d47a6b277ded37d5451 xmlns="1d01527f-2b10-4ae4-b374-d4aed9c05866">
      <Terms xmlns="http://schemas.microsoft.com/office/infopath/2007/PartnerControls"/>
    </o84649daad544d47a6b277ded37d5451>
    <TaxCatchAll xmlns="573b9901-2ab2-485c-b3ae-02b010fe314e"/>
    <DocNumber xmlns="1d01527f-2b10-4ae4-b374-d4aed9c0586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ABEDD717F677E43B6DDE3EF21E84226" ma:contentTypeVersion="17" ma:contentTypeDescription="Создание документа." ma:contentTypeScope="" ma:versionID="5a6c85c500f9640b9702e9c926da6718">
  <xsd:schema xmlns:xsd="http://www.w3.org/2001/XMLSchema" xmlns:xs="http://www.w3.org/2001/XMLSchema" xmlns:p="http://schemas.microsoft.com/office/2006/metadata/properties" xmlns:ns2="1d01527f-2b10-4ae4-b374-d4aed9c05866" xmlns:ns3="573b9901-2ab2-485c-b3ae-02b010fe314e" targetNamespace="http://schemas.microsoft.com/office/2006/metadata/properties" ma:root="true" ma:fieldsID="d3d238d38761a85bc2a88c7a5b4bb01b" ns2:_="" ns3:_="">
    <xsd:import namespace="1d01527f-2b10-4ae4-b374-d4aed9c05866"/>
    <xsd:import namespace="573b9901-2ab2-485c-b3ae-02b010fe314e"/>
    <xsd:element name="properties">
      <xsd:complexType>
        <xsd:sequence>
          <xsd:element name="documentManagement">
            <xsd:complexType>
              <xsd:all>
                <xsd:element ref="ns2:DocNumber" minOccurs="0"/>
                <xsd:element ref="ns2:CompanyAuthor" minOccurs="0"/>
                <xsd:element ref="ns2:Author0" minOccurs="0"/>
                <xsd:element ref="ns2:DocDate" minOccurs="0"/>
                <xsd:element ref="ns2:l742e66ccb0843c7ac0732fa42cfea3e" minOccurs="0"/>
                <xsd:element ref="ns2:if2dcf8a6807495eb5c2a11f05f56613" minOccurs="0"/>
                <xsd:element ref="ns2:o84649daad544d47a6b277ded37d5451" minOccurs="0"/>
                <xsd:element ref="ns2:k70116aa479748198ce3ff24bba3302e" minOccurs="0"/>
                <xsd:element ref="ns3:TaxCatchAll" minOccurs="0"/>
                <xsd:element ref="ns2:pac1daf53ffc4dfb8836abf1a328a2b9" minOccurs="0"/>
                <xsd:element ref="ns2:_x041e__x0422__x0412__x0415__x0422__x0421__x0422__x0412__x0415__x041d__x041d__x042b__x0419__x0020__x0417__x0410__x0020__x041f__x0410__x041f__x041a__x04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527f-2b10-4ae4-b374-d4aed9c05866" elementFormDefault="qualified">
    <xsd:import namespace="http://schemas.microsoft.com/office/2006/documentManagement/types"/>
    <xsd:import namespace="http://schemas.microsoft.com/office/infopath/2007/PartnerControls"/>
    <xsd:element name="DocNumber" ma:index="2" nillable="true" ma:displayName="Номер документа" ma:internalName="DocNumber">
      <xsd:simpleType>
        <xsd:restriction base="dms:Text">
          <xsd:maxLength value="255"/>
        </xsd:restriction>
      </xsd:simpleType>
    </xsd:element>
    <xsd:element name="CompanyAuthor" ma:index="3" nillable="true" ma:displayName="Предприятие автор документа" ma:internalName="CompanyAuthor">
      <xsd:simpleType>
        <xsd:restriction base="dms:Text">
          <xsd:maxLength value="255"/>
        </xsd:restriction>
      </xsd:simpleType>
    </xsd:element>
    <xsd:element name="Author0" ma:index="4" nillable="true" ma:displayName="Автор" ma:internalName="Author0">
      <xsd:simpleType>
        <xsd:restriction base="dms:Text">
          <xsd:maxLength value="255"/>
        </xsd:restriction>
      </xsd:simpleType>
    </xsd:element>
    <xsd:element name="DocDate" ma:index="5" nillable="true" ma:displayName="Дата документа" ma:format="DateOnly" ma:internalName="DocDate">
      <xsd:simpleType>
        <xsd:restriction base="dms:DateTime"/>
      </xsd:simpleType>
    </xsd:element>
    <xsd:element name="l742e66ccb0843c7ac0732fa42cfea3e" ma:index="12" nillable="true" ma:taxonomy="true" ma:internalName="l742e66ccb0843c7ac0732fa42cfea3e" ma:taxonomyFieldName="_x041d__x0430__x043f__x0440__x0430__x0432__x043b__x0435__x043d__x0438__x0435_" ma:displayName="Направление" ma:default="" ma:fieldId="{5742e66c-cb08-43c7-ac07-32fa42cfea3e}" ma:sspId="7ab3209b-0091-44f7-a585-c44783b663c8" ma:termSetId="f4dfe3c6-e656-4996-8bd9-1465b44ca63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f2dcf8a6807495eb5c2a11f05f56613" ma:index="14" nillable="true" ma:taxonomy="true" ma:internalName="if2dcf8a6807495eb5c2a11f05f56613" ma:taxonomyFieldName="_x041e__x0442__x0434__x0435__x043b__x0020__x0440__x0430__x0437__x0440__x0430__x0431__x043e__x0442__x0447__x0438__x043a_" ma:displayName="Отдел разработчик" ma:default="" ma:fieldId="{2f2dcf8a-6807-495e-b5c2-a11f05f56613}" ma:sspId="7ab3209b-0091-44f7-a585-c44783b663c8" ma:termSetId="6d8d2c3b-0ec1-4836-8a83-2a9317bc96a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o84649daad544d47a6b277ded37d5451" ma:index="15" nillable="true" ma:taxonomy="true" ma:internalName="o84649daad544d47a6b277ded37d5451" ma:taxonomyFieldName="_x0412__x0438__x0434__x0020__x0434__x043e__x043a__x0443__x043c__x0435__x043d__x0442__x0430_" ma:displayName="Вид документа" ma:default="" ma:fieldId="{884649da-ad54-4d47-a6b2-77ded37d5451}" ma:sspId="7ab3209b-0091-44f7-a585-c44783b663c8" ma:termSetId="b61e5c8d-7c49-4b08-937d-3cd4806a97f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70116aa479748198ce3ff24bba3302e" ma:index="16" nillable="true" ma:taxonomy="true" ma:internalName="k70116aa479748198ce3ff24bba3302e" ma:taxonomyFieldName="_x041f__x0440__x0438__x043c__x0435__x043d__x0435__x043d__x0438__x0435_" ma:displayName="Применение" ma:default="" ma:fieldId="{470116aa-4797-4819-8ce3-ff24bba3302e}" ma:sspId="7ab3209b-0091-44f7-a585-c44783b663c8" ma:termSetId="3b222a97-905a-4c0b-b0af-464a3fd9454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ac1daf53ffc4dfb8836abf1a328a2b9" ma:index="18" nillable="true" ma:taxonomy="true" ma:internalName="pac1daf53ffc4dfb8836abf1a328a2b9" ma:taxonomyFieldName="_x0422__x044d__x0433__x0438_" ma:displayName="Тэги" ma:readOnly="false" ma:default="" ma:fieldId="{9ac1daf5-3ffc-4dfb-8836-abf1a328a2b9}" ma:taxonomyMulti="true" ma:sspId="7ab3209b-0091-44f7-a585-c44783b663c8" ma:termSetId="30f2d954-082a-4b21-b665-f07d8915764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x041e__x0422__x0412__x0415__x0422__x0421__x0422__x0412__x0415__x041d__x041d__x042b__x0419__x0020__x0417__x0410__x0020__x041f__x0410__x041f__x041a__x0423_" ma:index="24" nillable="true" ma:displayName="ОТВЕТСТВЕННЫЙ ЗА ПАПКУ" ma:internalName="_x041e__x0422__x0412__x0415__x0422__x0421__x0422__x0412__x0415__x041d__x041d__x042b__x0419__x0020__x0417__x0410__x0020__x041f__x0410__x041f__x041a__x0423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b9901-2ab2-485c-b3ae-02b010fe314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7a19133-2aa7-4323-aa89-ca1d7b5d2499}" ma:internalName="TaxCatchAll" ma:showField="CatchAllData" ma:web="573b9901-2ab2-485c-b3ae-02b010fe3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0D447-BD17-4FF0-BADA-C9434F42B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3278E-72EB-4A41-94F4-E6D9462DBE25}">
  <ds:schemaRefs>
    <ds:schemaRef ds:uri="http://schemas.microsoft.com/office/2006/documentManagement/types"/>
    <ds:schemaRef ds:uri="http://purl.org/dc/dcmitype/"/>
    <ds:schemaRef ds:uri="1d01527f-2b10-4ae4-b374-d4aed9c05866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573b9901-2ab2-485c-b3ae-02b010fe314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EFDF8D-3FDD-4360-87C4-724DDB454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527f-2b10-4ae4-b374-d4aed9c05866"/>
    <ds:schemaRef ds:uri="573b9901-2ab2-485c-b3ae-02b010fe31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21677</TotalTime>
  <Words>690</Words>
  <Application>Microsoft Office PowerPoint</Application>
  <PresentationFormat>Лист A4 (210x297 мм)</PresentationFormat>
  <Paragraphs>94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Tahoma</vt:lpstr>
      <vt:lpstr>Times New Roman</vt:lpstr>
      <vt:lpstr>Тема Office</vt:lpstr>
      <vt:lpstr>Проектная документация по объекту:  «Строительство и обустройство скважин Софьинского месторождения, кусты №№ 55, 63 бис, 94 бис, 119». Этап 2 «Строительство (реконструкция) ДНС-0122 ЦДНГ-1»</vt:lpstr>
      <vt:lpstr>Слайд № 1. Исходные данные, основные проектные решения</vt:lpstr>
      <vt:lpstr>Слайд № 2. Ситуационный план </vt:lpstr>
      <vt:lpstr>Слайд № 3. Сведения о земельных участках</vt:lpstr>
      <vt:lpstr>Слайд № 4. Результаты гидравлических расчетов систем сбора</vt:lpstr>
      <vt:lpstr>Слайд № 5. Принципиальная технологическая схема ДНС-0122</vt:lpstr>
      <vt:lpstr>Слайд № 6. Принципиальная технологическая схема ДНС-0122. Условные обозначения</vt:lpstr>
      <vt:lpstr>Слайд № 7. Генеральный план ДНС-0122</vt:lpstr>
      <vt:lpstr>Слайд № 7.1. План выноса сетей</vt:lpstr>
      <vt:lpstr>Слайд № 8. Принципиальная технологическая схема газопровода</vt:lpstr>
      <vt:lpstr>Слайд № 9. Результаты гидравлического расчета газопровода                                              «ДНС-0122 – ДНС-0118 – ДНС-0123» на пропускную способность</vt:lpstr>
      <vt:lpstr>Слайд № 10. Схема электроснабжения</vt:lpstr>
      <vt:lpstr>Слайд № 11. Структурная схема АСУТП</vt:lpstr>
      <vt:lpstr>Слайд № 12.1. Состав основных технологических сооружений и оборудования</vt:lpstr>
      <vt:lpstr>Слайд № 12.2. Состав основных технологических сооружений и оборудования </vt:lpstr>
      <vt:lpstr>Слайд № 13. Календарный график строительства</vt:lpstr>
      <vt:lpstr>Слайд № 14. Схема расположения месторождений строительных материалов</vt:lpstr>
      <vt:lpstr>Презентация PowerPoint</vt:lpstr>
    </vt:vector>
  </TitlesOfParts>
  <Company>LUKOIL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Пшеницына Ольга Валерьевна</cp:lastModifiedBy>
  <cp:revision>837</cp:revision>
  <cp:lastPrinted>2019-10-22T07:13:16Z</cp:lastPrinted>
  <dcterms:created xsi:type="dcterms:W3CDTF">2015-12-02T14:34:23Z</dcterms:created>
  <dcterms:modified xsi:type="dcterms:W3CDTF">2022-03-21T05:39:13Z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0x010100FABEDD717F677E43B6DDE3EF21E84226</vt:lpwstr>
  </property>
</Properties>
</file>