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6" r:id="rId3"/>
    <p:sldId id="263" r:id="rId4"/>
    <p:sldId id="262" r:id="rId5"/>
  </p:sldIdLst>
  <p:sldSz cx="6858000" cy="9906000" type="A4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08000"/>
    <a:srgbClr val="339933"/>
    <a:srgbClr val="006600"/>
    <a:srgbClr val="00FF99"/>
    <a:srgbClr val="99FF66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868" autoAdjust="0"/>
    <p:restoredTop sz="94660"/>
  </p:normalViewPr>
  <p:slideViewPr>
    <p:cSldViewPr>
      <p:cViewPr>
        <p:scale>
          <a:sx n="100" d="100"/>
          <a:sy n="100" d="100"/>
        </p:scale>
        <p:origin x="-924" y="-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6A6E789B-4168-4251-BF35-FD27CE932D13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46288" y="744538"/>
            <a:ext cx="25765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11EFE66A-6E4D-4EBF-854D-9AC46E30E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EAAD6-71E1-4861-B2DB-594B306A522D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BE9AD-BAE4-4DFC-B460-B5F831CF0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89656-725C-4CDF-A595-D41070A5E2F1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C497C-80F9-433E-A37B-1BD16E114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23931-494D-4617-B27E-D584B5C2F930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E2B5-7A36-4A13-8F97-BD153527B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B1AA1-EBB7-4C70-BDED-6A139A60C093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C7F3-CC21-4D58-A28E-CF9C4C222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9E0A2-66F4-49B9-9974-B3D57DF96743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A7BC0-D04A-4ABF-9565-C69179DDC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0BF97-F603-4D51-A611-84E69FD60097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DA3F5-2950-4DC8-BAB6-730EFC2B8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194D0-B152-4A6B-9958-3F41CD3063EF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4F7C-0E48-4E38-B56B-FDC2A5BB3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C41BC-786F-48EE-9F0E-BF6925ABDF08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E51C3-CDD3-4AF7-9403-F84BE14D9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58380-84EC-48AA-AFD7-FF63983B66CD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A6DBC-9AA7-4E31-A1D0-BB245C8E1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0B37E-CA3E-4B13-BAD6-21BA7BB5F133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1542A-9739-4616-B943-02696B27B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FB67C-B046-4588-8663-C44EBC956A06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CEB95-1C69-4ADA-8076-E565B0230B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619461-295B-41C3-8869-BE8743A28D2F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5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45391A-7981-4628-8AA8-8FAAE1BFE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113" y="4160838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0" y="1928813"/>
            <a:ext cx="6858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EA4524"/>
                </a:solidFill>
              </a:rPr>
              <a:t>ПУБЛИЧНАЯ КАДАСТРОВАЯ КАРТА</a:t>
            </a:r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0" y="4232275"/>
            <a:ext cx="18446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0070C0"/>
                </a:solidFill>
              </a:rPr>
              <a:t>Для того, чтобы</a:t>
            </a:r>
          </a:p>
          <a:p>
            <a:r>
              <a:rPr lang="ru-RU" sz="1600">
                <a:solidFill>
                  <a:srgbClr val="0070C0"/>
                </a:solidFill>
              </a:rPr>
              <a:t>получить</a:t>
            </a:r>
          </a:p>
          <a:p>
            <a:r>
              <a:rPr lang="ru-RU" sz="1600">
                <a:solidFill>
                  <a:srgbClr val="0070C0"/>
                </a:solidFill>
              </a:rPr>
              <a:t>информацию о </a:t>
            </a:r>
          </a:p>
          <a:p>
            <a:r>
              <a:rPr lang="ru-RU" sz="1600">
                <a:solidFill>
                  <a:srgbClr val="0070C0"/>
                </a:solidFill>
              </a:rPr>
              <a:t>земельных участках,</a:t>
            </a:r>
          </a:p>
          <a:p>
            <a:r>
              <a:rPr lang="ru-RU" sz="1600">
                <a:solidFill>
                  <a:srgbClr val="0070C0"/>
                </a:solidFill>
              </a:rPr>
              <a:t>Вам не обязательно</a:t>
            </a:r>
          </a:p>
          <a:p>
            <a:r>
              <a:rPr lang="ru-RU" sz="1600">
                <a:solidFill>
                  <a:srgbClr val="0070C0"/>
                </a:solidFill>
              </a:rPr>
              <a:t>обращаться в органы</a:t>
            </a:r>
          </a:p>
          <a:p>
            <a:r>
              <a:rPr lang="ru-RU" sz="1600">
                <a:solidFill>
                  <a:srgbClr val="0070C0"/>
                </a:solidFill>
              </a:rPr>
              <a:t>кадастрового учета</a:t>
            </a: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4786313" y="4160838"/>
            <a:ext cx="2071687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>
                <a:solidFill>
                  <a:srgbClr val="0070C0"/>
                </a:solidFill>
              </a:rPr>
              <a:t>Предлагаем Вам </a:t>
            </a:r>
          </a:p>
          <a:p>
            <a:pPr algn="r"/>
            <a:r>
              <a:rPr lang="ru-RU" sz="1600">
                <a:solidFill>
                  <a:srgbClr val="0070C0"/>
                </a:solidFill>
              </a:rPr>
              <a:t>воспользоваться Интернет-порталом </a:t>
            </a:r>
          </a:p>
          <a:p>
            <a:pPr algn="r"/>
            <a:r>
              <a:rPr lang="ru-RU" sz="1600">
                <a:solidFill>
                  <a:srgbClr val="0070C0"/>
                </a:solidFill>
              </a:rPr>
              <a:t>государственных услуг, </a:t>
            </a:r>
          </a:p>
          <a:p>
            <a:pPr algn="r"/>
            <a:r>
              <a:rPr lang="ru-RU" sz="1600">
                <a:solidFill>
                  <a:srgbClr val="0070C0"/>
                </a:solidFill>
              </a:rPr>
              <a:t>оказываемых Росреестром</a:t>
            </a:r>
          </a:p>
          <a:p>
            <a:pPr algn="r"/>
            <a:r>
              <a:rPr lang="ru-RU" sz="1600">
                <a:solidFill>
                  <a:srgbClr val="0070C0"/>
                </a:solidFill>
              </a:rPr>
              <a:t>в электронном виде, </a:t>
            </a:r>
          </a:p>
          <a:p>
            <a:pPr algn="r"/>
            <a:r>
              <a:rPr lang="ru-RU" sz="1600">
                <a:solidFill>
                  <a:srgbClr val="0070C0"/>
                </a:solidFill>
              </a:rPr>
              <a:t>в соответствии </a:t>
            </a:r>
          </a:p>
          <a:p>
            <a:pPr algn="r"/>
            <a:r>
              <a:rPr lang="ru-RU" sz="1600">
                <a:solidFill>
                  <a:srgbClr val="0070C0"/>
                </a:solidFill>
              </a:rPr>
              <a:t>с прилагаемой инструкцией</a:t>
            </a:r>
          </a:p>
        </p:txBody>
      </p:sp>
      <p:sp>
        <p:nvSpPr>
          <p:cNvPr id="2054" name="Текст 9"/>
          <p:cNvSpPr>
            <a:spLocks/>
          </p:cNvSpPr>
          <p:nvPr/>
        </p:nvSpPr>
        <p:spPr bwMode="auto">
          <a:xfrm>
            <a:off x="0" y="7329488"/>
            <a:ext cx="6858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1600" dirty="0">
              <a:solidFill>
                <a:srgbClr val="0070C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solidFill>
                  <a:srgbClr val="0070C0"/>
                </a:solidFill>
              </a:rPr>
              <a:t>Ответы, на интересующие Вас вопросы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solidFill>
                  <a:srgbClr val="0070C0"/>
                </a:solidFill>
              </a:rPr>
              <a:t>в сфере кадастрового учета,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solidFill>
                  <a:srgbClr val="0070C0"/>
                </a:solidFill>
              </a:rPr>
              <a:t>Вы можете получить: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dirty="0">
                <a:solidFill>
                  <a:srgbClr val="0070C0"/>
                </a:solidFill>
              </a:rPr>
              <a:t>8 800 100-34-34 </a:t>
            </a:r>
            <a:r>
              <a:rPr lang="en-US" dirty="0">
                <a:solidFill>
                  <a:srgbClr val="0070C0"/>
                </a:solidFill>
              </a:rPr>
              <a:t>-</a:t>
            </a:r>
            <a:r>
              <a:rPr lang="ru-RU" dirty="0">
                <a:solidFill>
                  <a:srgbClr val="0070C0"/>
                </a:solidFill>
              </a:rPr>
              <a:t> «горячая линия»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u="sng" dirty="0">
                <a:solidFill>
                  <a:srgbClr val="0070C0"/>
                </a:solidFill>
              </a:rPr>
              <a:t>https</a:t>
            </a:r>
            <a:r>
              <a:rPr lang="en-US" u="sng" dirty="0" smtClean="0">
                <a:solidFill>
                  <a:srgbClr val="0070C0"/>
                </a:solidFill>
              </a:rPr>
              <a:t>://rosreestr.ru</a:t>
            </a:r>
            <a:endParaRPr lang="ru-RU" u="sng" dirty="0">
              <a:solidFill>
                <a:srgbClr val="0070C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u="sng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28464"/>
            <a:ext cx="6858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Федеральная служба </a:t>
            </a:r>
          </a:p>
          <a:p>
            <a:pPr algn="ctr">
              <a:defRPr/>
            </a:pP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государственной регистрации, </a:t>
            </a:r>
          </a:p>
          <a:p>
            <a:pPr algn="ctr">
              <a:defRPr/>
            </a:pP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кадастра и картографии</a:t>
            </a:r>
          </a:p>
        </p:txBody>
      </p:sp>
      <p:sp>
        <p:nvSpPr>
          <p:cNvPr id="2056" name="Прямоугольник 10"/>
          <p:cNvSpPr>
            <a:spLocks noChangeArrowheads="1"/>
          </p:cNvSpPr>
          <p:nvPr/>
        </p:nvSpPr>
        <p:spPr bwMode="auto">
          <a:xfrm>
            <a:off x="0" y="2505075"/>
            <a:ext cx="6858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dirty="0">
              <a:solidFill>
                <a:srgbClr val="0070C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dirty="0">
                <a:solidFill>
                  <a:srgbClr val="0070C0"/>
                </a:solidFill>
              </a:rPr>
              <a:t>ПУТЕВОДИТЕЛЬ ПО ПОРТАЛУ ГОСУДАРСТВЕННЫХ УСЛУГ, ОКАЗЫВАЕМЫХ РОСРЕЕСТРОМ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u="sng" dirty="0">
                <a:solidFill>
                  <a:srgbClr val="0070C0"/>
                </a:solidFill>
              </a:rPr>
              <a:t>https</a:t>
            </a:r>
            <a:r>
              <a:rPr lang="en-US" sz="2400" u="sng" dirty="0" smtClean="0">
                <a:solidFill>
                  <a:srgbClr val="0070C0"/>
                </a:solidFill>
              </a:rPr>
              <a:t>://rosreestr.ru</a:t>
            </a:r>
            <a:endParaRPr lang="ru-RU" sz="2400" u="sng" dirty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472"/>
            <a:ext cx="68580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32"/>
          <p:cNvSpPr txBox="1">
            <a:spLocks noChangeArrowheads="1"/>
          </p:cNvSpPr>
          <p:nvPr/>
        </p:nvSpPr>
        <p:spPr bwMode="auto">
          <a:xfrm>
            <a:off x="3284538" y="1285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3079" name="Text Box 33"/>
          <p:cNvSpPr txBox="1">
            <a:spLocks noChangeArrowheads="1"/>
          </p:cNvSpPr>
          <p:nvPr/>
        </p:nvSpPr>
        <p:spPr bwMode="auto">
          <a:xfrm>
            <a:off x="0" y="1784648"/>
            <a:ext cx="6858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0" rIns="72000" bIns="0">
            <a:spAutoFit/>
          </a:bodyPr>
          <a:lstStyle/>
          <a:p>
            <a:pPr algn="just"/>
            <a:r>
              <a:rPr lang="ru-RU" sz="1200" u="sng" dirty="0">
                <a:solidFill>
                  <a:schemeClr val="accent2"/>
                </a:solidFill>
              </a:rPr>
              <a:t>Публичная кадастровая карта</a:t>
            </a:r>
            <a:r>
              <a:rPr lang="ru-RU" sz="1200" dirty="0"/>
              <a:t> – это справочно-информационный сервис для предоставления пользователям сведений Государственного кадастра недвижимости на территорию Российской Федерации.</a:t>
            </a:r>
          </a:p>
        </p:txBody>
      </p:sp>
      <p:sp>
        <p:nvSpPr>
          <p:cNvPr id="3083" name="Прямоугольник 13"/>
          <p:cNvSpPr>
            <a:spLocks noChangeArrowheads="1"/>
          </p:cNvSpPr>
          <p:nvPr/>
        </p:nvSpPr>
        <p:spPr bwMode="auto">
          <a:xfrm>
            <a:off x="0" y="2504728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dirty="0" smtClean="0"/>
              <a:t>	Попасть </a:t>
            </a:r>
            <a:r>
              <a:rPr lang="ru-RU" sz="1200" dirty="0"/>
              <a:t>в раздел </a:t>
            </a:r>
            <a:r>
              <a:rPr lang="ru-RU" sz="1200" dirty="0">
                <a:solidFill>
                  <a:srgbClr val="0000FF"/>
                </a:solidFill>
              </a:rPr>
              <a:t>«Публичная кадастровая карта» </a:t>
            </a:r>
            <a:r>
              <a:rPr lang="ru-RU" sz="1200" dirty="0"/>
              <a:t>можно </a:t>
            </a:r>
            <a:r>
              <a:rPr lang="ru-RU" sz="1200" dirty="0" smtClean="0"/>
              <a:t>перейдя на главной странице портала во вкладку </a:t>
            </a:r>
            <a:r>
              <a:rPr lang="ru-RU" sz="1200" dirty="0" smtClean="0">
                <a:solidFill>
                  <a:schemeClr val="hlink"/>
                </a:solidFill>
              </a:rPr>
              <a:t>«Публичная кадастровая карта».</a:t>
            </a:r>
            <a:endParaRPr lang="ru-RU" sz="1200" dirty="0">
              <a:solidFill>
                <a:schemeClr val="hlink"/>
              </a:solidFill>
            </a:endParaRPr>
          </a:p>
        </p:txBody>
      </p:sp>
      <p:sp>
        <p:nvSpPr>
          <p:cNvPr id="3084" name="Прямоугольник 14"/>
          <p:cNvSpPr>
            <a:spLocks noChangeArrowheads="1"/>
          </p:cNvSpPr>
          <p:nvPr/>
        </p:nvSpPr>
        <p:spPr bwMode="auto">
          <a:xfrm>
            <a:off x="0" y="3080792"/>
            <a:ext cx="6669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	Если </a:t>
            </a:r>
            <a:r>
              <a:rPr lang="ru-RU" sz="1200" dirty="0"/>
              <a:t>нажать на ссылку </a:t>
            </a:r>
            <a:r>
              <a:rPr lang="ru-RU" sz="1200" dirty="0" smtClean="0">
                <a:solidFill>
                  <a:schemeClr val="hlink"/>
                </a:solidFill>
              </a:rPr>
              <a:t>«Предоставление сведений на публичной кадастровой карте»</a:t>
            </a:r>
            <a:r>
              <a:rPr lang="ru-RU" sz="1200" dirty="0" smtClean="0"/>
              <a:t> то можно</a:t>
            </a:r>
            <a:r>
              <a:rPr lang="ru-RU" sz="1200" dirty="0" smtClean="0">
                <a:solidFill>
                  <a:schemeClr val="hlink"/>
                </a:solidFill>
              </a:rPr>
              <a:t> </a:t>
            </a:r>
            <a:r>
              <a:rPr lang="ru-RU" sz="1200" dirty="0" smtClean="0"/>
              <a:t>сразу </a:t>
            </a:r>
            <a:r>
              <a:rPr lang="ru-RU" sz="1200" dirty="0"/>
              <a:t>же перейти к поиску земельного участка на Публичной кадастровой карте. </a:t>
            </a:r>
            <a:r>
              <a:rPr lang="ru-RU" sz="1200" dirty="0" smtClean="0">
                <a:solidFill>
                  <a:schemeClr val="hlink"/>
                </a:solidFill>
              </a:rPr>
              <a:t>Публичная кадастровая карта</a:t>
            </a:r>
            <a:r>
              <a:rPr lang="ru-RU" sz="1200" dirty="0" smtClean="0"/>
              <a:t>» </a:t>
            </a:r>
            <a:endParaRPr lang="ru-RU" sz="1200" dirty="0"/>
          </a:p>
        </p:txBody>
      </p:sp>
      <p:sp>
        <p:nvSpPr>
          <p:cNvPr id="3087" name="AutoShape 17"/>
          <p:cNvSpPr>
            <a:spLocks noChangeArrowheads="1"/>
          </p:cNvSpPr>
          <p:nvPr/>
        </p:nvSpPr>
        <p:spPr bwMode="auto">
          <a:xfrm flipV="1">
            <a:off x="1772816" y="560512"/>
            <a:ext cx="4536504" cy="576064"/>
          </a:xfrm>
          <a:prstGeom prst="wedgeRoundRectCallout">
            <a:avLst>
              <a:gd name="adj1" fmla="val -51460"/>
              <a:gd name="adj2" fmla="val 12435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lIns="0" tIns="0" rIns="0" bIns="0"/>
          <a:lstStyle/>
          <a:p>
            <a:pPr algn="ctr"/>
            <a:r>
              <a:rPr lang="ru-RU" sz="1600" dirty="0"/>
              <a:t>Введите в адресную строку </a:t>
            </a:r>
            <a:r>
              <a:rPr lang="ru-RU" sz="1600" dirty="0" smtClean="0"/>
              <a:t>Вашего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600" dirty="0" err="1" smtClean="0"/>
              <a:t>веб</a:t>
            </a:r>
            <a:r>
              <a:rPr lang="ru-RU" sz="1600" dirty="0" smtClean="0"/>
              <a:t> - обозревателя адрес: </a:t>
            </a:r>
            <a:r>
              <a:rPr lang="en-US" sz="1600" u="sng" dirty="0" smtClean="0">
                <a:solidFill>
                  <a:srgbClr val="0070C0"/>
                </a:solidFill>
              </a:rPr>
              <a:t>http://rosreestr.ru</a:t>
            </a:r>
            <a:endParaRPr lang="ru-RU" sz="1600" u="sng" dirty="0" smtClean="0">
              <a:solidFill>
                <a:srgbClr val="0070C0"/>
              </a:solidFill>
            </a:endParaRPr>
          </a:p>
          <a:p>
            <a:pPr algn="ctr"/>
            <a:endParaRPr lang="ru-RU" sz="2000" u="sng" dirty="0">
              <a:solidFill>
                <a:schemeClr val="hlink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66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28864"/>
            <a:ext cx="6857999" cy="617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вал 20"/>
          <p:cNvSpPr/>
          <p:nvPr/>
        </p:nvSpPr>
        <p:spPr>
          <a:xfrm>
            <a:off x="0" y="9401944"/>
            <a:ext cx="22768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0" y="0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/>
              <a:t>Для поиска земельного участка на </a:t>
            </a:r>
            <a:r>
              <a:rPr lang="ru-RU" sz="1400">
                <a:solidFill>
                  <a:srgbClr val="0000FF"/>
                </a:solidFill>
              </a:rPr>
              <a:t>Публичной кадастровой карте </a:t>
            </a:r>
            <a:r>
              <a:rPr lang="ru-RU" sz="1400"/>
              <a:t>в поле </a:t>
            </a:r>
            <a:r>
              <a:rPr lang="ru-RU" sz="1400">
                <a:solidFill>
                  <a:schemeClr val="hlink"/>
                </a:solidFill>
              </a:rPr>
              <a:t>1</a:t>
            </a:r>
            <a:r>
              <a:rPr lang="ru-RU" sz="1400">
                <a:solidFill>
                  <a:srgbClr val="06EADA"/>
                </a:solidFill>
              </a:rPr>
              <a:t> </a:t>
            </a:r>
            <a:r>
              <a:rPr lang="ru-RU" sz="1400"/>
              <a:t>введите кадастровый номер интересующего Вас земельного участка.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t="19485" r="593" b="11609"/>
          <a:stretch>
            <a:fillRect/>
          </a:stretch>
        </p:blipFill>
        <p:spPr bwMode="auto">
          <a:xfrm>
            <a:off x="0" y="631825"/>
            <a:ext cx="6858000" cy="3600450"/>
          </a:xfrm>
          <a:prstGeom prst="rect">
            <a:avLst/>
          </a:prstGeom>
          <a:noFill/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125538" y="1352550"/>
            <a:ext cx="142875" cy="307975"/>
          </a:xfrm>
          <a:prstGeom prst="rect">
            <a:avLst/>
          </a:prstGeom>
          <a:solidFill>
            <a:srgbClr val="CCFFFF"/>
          </a:solidFill>
          <a:ln w="15875">
            <a:solidFill>
              <a:srgbClr val="3366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1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4101" name="Прямоугольник 8"/>
          <p:cNvSpPr>
            <a:spLocks noChangeArrowheads="1"/>
          </p:cNvSpPr>
          <p:nvPr/>
        </p:nvSpPr>
        <p:spPr bwMode="auto">
          <a:xfrm>
            <a:off x="0" y="4305300"/>
            <a:ext cx="685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/>
              <a:t>Для поиска земельного участка Вы можете также воспользоваться  </a:t>
            </a:r>
            <a:r>
              <a:rPr lang="ru-RU" sz="1400">
                <a:solidFill>
                  <a:srgbClr val="0000FF"/>
                </a:solidFill>
              </a:rPr>
              <a:t>«Расширенным поиском» </a:t>
            </a:r>
            <a:r>
              <a:rPr lang="ru-RU" sz="1400"/>
              <a:t>(</a:t>
            </a:r>
            <a:r>
              <a:rPr lang="ru-RU" sz="1400">
                <a:solidFill>
                  <a:schemeClr val="hlink"/>
                </a:solidFill>
              </a:rPr>
              <a:t>2</a:t>
            </a:r>
            <a:r>
              <a:rPr lang="ru-RU" sz="1400"/>
              <a:t>). Для расширенного поиска необходимо заполнить сведения либо о кадастровом номере, либо об адресе земельного участка.</a:t>
            </a:r>
          </a:p>
        </p:txBody>
      </p:sp>
      <p:sp>
        <p:nvSpPr>
          <p:cNvPr id="4102" name="Rectangle 14"/>
          <p:cNvSpPr>
            <a:spLocks noChangeArrowheads="1"/>
          </p:cNvSpPr>
          <p:nvPr/>
        </p:nvSpPr>
        <p:spPr bwMode="auto">
          <a:xfrm>
            <a:off x="0" y="1712913"/>
            <a:ext cx="865188" cy="215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3" cstate="print"/>
          <a:srcRect l="1106" t="40157" r="80840" b="24406"/>
          <a:stretch>
            <a:fillRect/>
          </a:stretch>
        </p:blipFill>
        <p:spPr bwMode="auto">
          <a:xfrm>
            <a:off x="3179763" y="5025008"/>
            <a:ext cx="36782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6"/>
          <p:cNvPicPr>
            <a:picLocks noChangeAspect="1" noChangeArrowheads="1"/>
          </p:cNvPicPr>
          <p:nvPr/>
        </p:nvPicPr>
        <p:blipFill>
          <a:blip r:embed="rId4" cstate="print"/>
          <a:srcRect l="1106" t="40157" r="81183" b="18501"/>
          <a:stretch>
            <a:fillRect/>
          </a:stretch>
        </p:blipFill>
        <p:spPr bwMode="auto">
          <a:xfrm>
            <a:off x="0" y="5024438"/>
            <a:ext cx="3284538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44"/>
          <p:cNvSpPr>
            <a:spLocks noChangeArrowheads="1"/>
          </p:cNvSpPr>
          <p:nvPr/>
        </p:nvSpPr>
        <p:spPr bwMode="auto">
          <a:xfrm rot="4460668" flipV="1">
            <a:off x="-108744" y="3221832"/>
            <a:ext cx="1603375" cy="150812"/>
          </a:xfrm>
          <a:prstGeom prst="rightArrow">
            <a:avLst>
              <a:gd name="adj1" fmla="val 50000"/>
              <a:gd name="adj2" fmla="val 176326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ru-RU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06" name="Rectangle 14"/>
          <p:cNvSpPr>
            <a:spLocks noChangeArrowheads="1"/>
          </p:cNvSpPr>
          <p:nvPr/>
        </p:nvSpPr>
        <p:spPr bwMode="auto">
          <a:xfrm>
            <a:off x="0" y="5529263"/>
            <a:ext cx="2276475" cy="3603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Rectangle 14"/>
          <p:cNvSpPr>
            <a:spLocks noChangeArrowheads="1"/>
          </p:cNvSpPr>
          <p:nvPr/>
        </p:nvSpPr>
        <p:spPr bwMode="auto">
          <a:xfrm>
            <a:off x="5589240" y="5529064"/>
            <a:ext cx="1125537" cy="36036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TextBox 16"/>
          <p:cNvSpPr txBox="1">
            <a:spLocks noChangeArrowheads="1"/>
          </p:cNvSpPr>
          <p:nvPr/>
        </p:nvSpPr>
        <p:spPr bwMode="auto">
          <a:xfrm>
            <a:off x="0" y="9129713"/>
            <a:ext cx="6858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/>
              <a:t>Для того, чтобы перейти к необходимому земельному участку, после того, как сведения о нем будут заполнены, необходимо нажать на кнопку </a:t>
            </a:r>
            <a:r>
              <a:rPr lang="ru-RU" sz="1400">
                <a:solidFill>
                  <a:srgbClr val="0000FF"/>
                </a:solidFill>
              </a:rPr>
              <a:t>«Найти».</a:t>
            </a:r>
          </a:p>
        </p:txBody>
      </p:sp>
      <p:sp>
        <p:nvSpPr>
          <p:cNvPr id="4109" name="Text Box 5"/>
          <p:cNvSpPr txBox="1">
            <a:spLocks noChangeArrowheads="1"/>
          </p:cNvSpPr>
          <p:nvPr/>
        </p:nvSpPr>
        <p:spPr bwMode="auto">
          <a:xfrm>
            <a:off x="908050" y="1639888"/>
            <a:ext cx="144463" cy="307975"/>
          </a:xfrm>
          <a:prstGeom prst="rect">
            <a:avLst/>
          </a:prstGeom>
          <a:solidFill>
            <a:srgbClr val="CCFFFF"/>
          </a:solidFill>
          <a:ln w="15875">
            <a:solidFill>
              <a:srgbClr val="3366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6"/>
          <p:cNvSpPr txBox="1">
            <a:spLocks noChangeArrowheads="1"/>
          </p:cNvSpPr>
          <p:nvPr/>
        </p:nvSpPr>
        <p:spPr bwMode="auto">
          <a:xfrm>
            <a:off x="0" y="7689850"/>
            <a:ext cx="68580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ru-RU" sz="1200">
                <a:solidFill>
                  <a:srgbClr val="0000FF"/>
                </a:solidFill>
              </a:rPr>
              <a:t>«Информация» </a:t>
            </a:r>
            <a:r>
              <a:rPr lang="ru-RU" sz="1200"/>
              <a:t>– отображаются сведения о статусе земельного участка, дате актуальности его сведений, адресе, площади, кадастровой стоимости, форме собственности. Также через вкладку «Информация» можно посмотреть план земельного участка и план кадастрового квартала, в котором земельный участок расположен;</a:t>
            </a:r>
          </a:p>
          <a:p>
            <a:pPr algn="just"/>
            <a:r>
              <a:rPr lang="ru-RU" sz="1200">
                <a:solidFill>
                  <a:srgbClr val="0000FF"/>
                </a:solidFill>
              </a:rPr>
              <a:t>«Использование» </a:t>
            </a:r>
            <a:r>
              <a:rPr lang="ru-RU" sz="1200"/>
              <a:t>– отображаются сведения государственного кадастра недвижимости о категории земельного участка, его разрешенном использовании и использовании по документу; </a:t>
            </a:r>
          </a:p>
          <a:p>
            <a:pPr algn="just"/>
            <a:r>
              <a:rPr lang="ru-RU" sz="1200">
                <a:solidFill>
                  <a:schemeClr val="hlink"/>
                </a:solidFill>
              </a:rPr>
              <a:t>«Кто обслуживает?»</a:t>
            </a:r>
            <a:r>
              <a:rPr lang="ru-RU" sz="1200">
                <a:solidFill>
                  <a:srgbClr val="06EADA"/>
                </a:solidFill>
              </a:rPr>
              <a:t> </a:t>
            </a:r>
            <a:r>
              <a:rPr lang="ru-RU" sz="1200"/>
              <a:t>– контактные данные подразделения Росреестра, обслуживающего территорию, в котором расположен искомый земельный участок;</a:t>
            </a:r>
          </a:p>
          <a:p>
            <a:pPr algn="just"/>
            <a:r>
              <a:rPr lang="en-US" sz="1200">
                <a:solidFill>
                  <a:schemeClr val="hlink"/>
                </a:solidFill>
              </a:rPr>
              <a:t>“</a:t>
            </a:r>
            <a:r>
              <a:rPr lang="ru-RU" sz="1200">
                <a:solidFill>
                  <a:schemeClr val="hlink"/>
                </a:solidFill>
              </a:rPr>
              <a:t>Услуги</a:t>
            </a:r>
            <a:r>
              <a:rPr lang="en-US" sz="1200">
                <a:solidFill>
                  <a:schemeClr val="hlink"/>
                </a:solidFill>
              </a:rPr>
              <a:t>”</a:t>
            </a:r>
            <a:r>
              <a:rPr lang="ru-RU" sz="1200">
                <a:solidFill>
                  <a:srgbClr val="06EADA"/>
                </a:solidFill>
              </a:rPr>
              <a:t> </a:t>
            </a:r>
            <a:r>
              <a:rPr lang="ru-RU" sz="1200"/>
              <a:t>– позволяет выбрать из списка вид предоставляемой государственной услуги, как предоставление сведений ГКН и предоставление сведений ЕГРП, а также позволяет получить справочную информацию о земельном участке в режиме онлайн.</a:t>
            </a:r>
          </a:p>
        </p:txBody>
      </p:sp>
      <p:sp>
        <p:nvSpPr>
          <p:cNvPr id="5123" name="Text Box 17"/>
          <p:cNvSpPr txBox="1">
            <a:spLocks noChangeArrowheads="1"/>
          </p:cNvSpPr>
          <p:nvPr/>
        </p:nvSpPr>
        <p:spPr bwMode="auto">
          <a:xfrm>
            <a:off x="0" y="0"/>
            <a:ext cx="685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ru-RU" sz="1300"/>
              <a:t>После осуществления поиска необходимого Вам земельного участка справа отобразится Публичная кадастровая карта интересующего Вас масштаба. Вы всегда можете изменить масштаб с помощью бегунка </a:t>
            </a:r>
            <a:r>
              <a:rPr lang="ru-RU" sz="1300">
                <a:solidFill>
                  <a:schemeClr val="hlink"/>
                </a:solidFill>
              </a:rPr>
              <a:t>3</a:t>
            </a:r>
            <a:r>
              <a:rPr lang="ru-RU" sz="1300"/>
              <a:t>.</a:t>
            </a:r>
            <a:r>
              <a:rPr lang="ru-RU" sz="1300">
                <a:solidFill>
                  <a:srgbClr val="06EADA"/>
                </a:solidFill>
              </a:rPr>
              <a:t> </a:t>
            </a:r>
          </a:p>
          <a:p>
            <a:pPr algn="just"/>
            <a:r>
              <a:rPr lang="ru-RU" sz="1300"/>
              <a:t>При нажатии кнопки    (</a:t>
            </a:r>
            <a:r>
              <a:rPr lang="ru-RU" sz="1300">
                <a:solidFill>
                  <a:schemeClr val="hlink"/>
                </a:solidFill>
              </a:rPr>
              <a:t>4</a:t>
            </a:r>
            <a:r>
              <a:rPr lang="ru-RU" sz="1300"/>
              <a:t>) укажите необходимый Вам земельный  участок на отобразившейся Публичной кадастровой карте. Во всплывшем окне информации о земельном участке (</a:t>
            </a:r>
            <a:r>
              <a:rPr lang="en-US" sz="1300">
                <a:solidFill>
                  <a:schemeClr val="hlink"/>
                </a:solidFill>
              </a:rPr>
              <a:t>5</a:t>
            </a:r>
            <a:r>
              <a:rPr lang="ru-RU" sz="1300"/>
              <a:t>)</a:t>
            </a:r>
            <a:r>
              <a:rPr lang="ru-RU" sz="1300">
                <a:solidFill>
                  <a:schemeClr val="hlink"/>
                </a:solidFill>
              </a:rPr>
              <a:t> </a:t>
            </a:r>
            <a:r>
              <a:rPr lang="ru-RU" sz="1300"/>
              <a:t>выберите нужную Вам вкладку:</a:t>
            </a:r>
          </a:p>
        </p:txBody>
      </p:sp>
      <p:pic>
        <p:nvPicPr>
          <p:cNvPr id="5124" name="Picture 17"/>
          <p:cNvPicPr>
            <a:picLocks noChangeAspect="1" noChangeArrowheads="1"/>
          </p:cNvPicPr>
          <p:nvPr/>
        </p:nvPicPr>
        <p:blipFill>
          <a:blip r:embed="rId2" cstate="print"/>
          <a:srcRect t="19485" b="13579"/>
          <a:stretch>
            <a:fillRect/>
          </a:stretch>
        </p:blipFill>
        <p:spPr bwMode="auto">
          <a:xfrm>
            <a:off x="0" y="1208088"/>
            <a:ext cx="6858000" cy="2736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125" name="Line 8"/>
          <p:cNvSpPr>
            <a:spLocks noChangeShapeType="1"/>
          </p:cNvSpPr>
          <p:nvPr/>
        </p:nvSpPr>
        <p:spPr bwMode="auto">
          <a:xfrm flipH="1" flipV="1">
            <a:off x="1916113" y="2865438"/>
            <a:ext cx="144462" cy="1428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060575" y="2865438"/>
            <a:ext cx="144463" cy="306387"/>
          </a:xfrm>
          <a:prstGeom prst="rect">
            <a:avLst/>
          </a:prstGeom>
          <a:solidFill>
            <a:srgbClr val="CCFFFF"/>
          </a:solidFill>
          <a:ln w="15875">
            <a:solidFill>
              <a:srgbClr val="3366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3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2997200" y="1497013"/>
            <a:ext cx="144463" cy="307975"/>
          </a:xfrm>
          <a:prstGeom prst="rect">
            <a:avLst/>
          </a:prstGeom>
          <a:solidFill>
            <a:srgbClr val="CCFFFF"/>
          </a:solidFill>
          <a:ln w="15875">
            <a:solidFill>
              <a:srgbClr val="3366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4</a:t>
            </a:r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2708275" y="1568450"/>
            <a:ext cx="215900" cy="2873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Text Box 11"/>
          <p:cNvSpPr txBox="1">
            <a:spLocks noChangeArrowheads="1"/>
          </p:cNvSpPr>
          <p:nvPr/>
        </p:nvSpPr>
        <p:spPr bwMode="auto">
          <a:xfrm>
            <a:off x="4365625" y="3224213"/>
            <a:ext cx="142875" cy="307975"/>
          </a:xfrm>
          <a:prstGeom prst="rect">
            <a:avLst/>
          </a:prstGeom>
          <a:solidFill>
            <a:srgbClr val="CCFFFF"/>
          </a:solidFill>
          <a:ln w="15875">
            <a:solidFill>
              <a:srgbClr val="3366FF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latin typeface="Times New Roman" pitchFamily="18" charset="0"/>
              </a:rPr>
              <a:t>5</a:t>
            </a:r>
          </a:p>
        </p:txBody>
      </p:sp>
      <p:pic>
        <p:nvPicPr>
          <p:cNvPr id="5130" name="Picture 27"/>
          <p:cNvPicPr>
            <a:picLocks noChangeAspect="1" noChangeArrowheads="1"/>
          </p:cNvPicPr>
          <p:nvPr/>
        </p:nvPicPr>
        <p:blipFill>
          <a:blip r:embed="rId3" cstate="print"/>
          <a:srcRect r="2510" b="6801"/>
          <a:stretch>
            <a:fillRect/>
          </a:stretch>
        </p:blipFill>
        <p:spPr bwMode="auto">
          <a:xfrm>
            <a:off x="2552700" y="5097463"/>
            <a:ext cx="4305300" cy="25923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31" name="Picture 28"/>
          <p:cNvPicPr>
            <a:picLocks noChangeAspect="1" noChangeArrowheads="1"/>
          </p:cNvPicPr>
          <p:nvPr/>
        </p:nvPicPr>
        <p:blipFill>
          <a:blip r:embed="rId4" cstate="print"/>
          <a:srcRect t="432"/>
          <a:stretch>
            <a:fillRect/>
          </a:stretch>
        </p:blipFill>
        <p:spPr bwMode="auto">
          <a:xfrm>
            <a:off x="188913" y="6105525"/>
            <a:ext cx="2205037" cy="1584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32" name="Picture 29"/>
          <p:cNvPicPr>
            <a:picLocks noChangeAspect="1" noChangeArrowheads="1"/>
          </p:cNvPicPr>
          <p:nvPr/>
        </p:nvPicPr>
        <p:blipFill>
          <a:blip r:embed="rId5" cstate="print"/>
          <a:srcRect l="55133" t="43109" r="18855" b="34250"/>
          <a:stretch>
            <a:fillRect/>
          </a:stretch>
        </p:blipFill>
        <p:spPr bwMode="auto">
          <a:xfrm>
            <a:off x="2492375" y="3944938"/>
            <a:ext cx="2232025" cy="1079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33" name="Рисунок 39" descr="Безымянный.JPG"/>
          <p:cNvPicPr>
            <a:picLocks noChangeAspect="1"/>
          </p:cNvPicPr>
          <p:nvPr/>
        </p:nvPicPr>
        <p:blipFill>
          <a:blip r:embed="rId6" cstate="print"/>
          <a:srcRect r="63651" b="51868"/>
          <a:stretch>
            <a:fillRect/>
          </a:stretch>
        </p:blipFill>
        <p:spPr bwMode="auto">
          <a:xfrm>
            <a:off x="0" y="3944938"/>
            <a:ext cx="2492375" cy="21605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34" name="Picture 22"/>
          <p:cNvPicPr>
            <a:picLocks noChangeAspect="1" noChangeArrowheads="1"/>
          </p:cNvPicPr>
          <p:nvPr/>
        </p:nvPicPr>
        <p:blipFill>
          <a:blip r:embed="rId7" cstate="print"/>
          <a:srcRect l="28568" t="46265" r="42140" b="29056"/>
          <a:stretch>
            <a:fillRect/>
          </a:stretch>
        </p:blipFill>
        <p:spPr bwMode="auto">
          <a:xfrm>
            <a:off x="3933825" y="4089400"/>
            <a:ext cx="2159000" cy="1079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135" name="Picture 26"/>
          <p:cNvPicPr>
            <a:picLocks noChangeAspect="1" noChangeArrowheads="1"/>
          </p:cNvPicPr>
          <p:nvPr/>
        </p:nvPicPr>
        <p:blipFill>
          <a:blip r:embed="rId8" cstate="print"/>
          <a:srcRect l="28568" t="46063" r="42281" b="28345"/>
          <a:stretch>
            <a:fillRect/>
          </a:stretch>
        </p:blipFill>
        <p:spPr bwMode="auto">
          <a:xfrm>
            <a:off x="4652963" y="4521200"/>
            <a:ext cx="2205037" cy="10017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8" name="AutoShape 44"/>
          <p:cNvSpPr>
            <a:spLocks noChangeArrowheads="1"/>
          </p:cNvSpPr>
          <p:nvPr/>
        </p:nvSpPr>
        <p:spPr bwMode="auto">
          <a:xfrm flipV="1">
            <a:off x="836613" y="5961063"/>
            <a:ext cx="863600" cy="71437"/>
          </a:xfrm>
          <a:prstGeom prst="rightArrow">
            <a:avLst>
              <a:gd name="adj1" fmla="val 50000"/>
              <a:gd name="adj2" fmla="val 176326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ru-RU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9" name="AutoShape 44"/>
          <p:cNvSpPr>
            <a:spLocks noChangeArrowheads="1"/>
          </p:cNvSpPr>
          <p:nvPr/>
        </p:nvSpPr>
        <p:spPr bwMode="auto">
          <a:xfrm rot="5400000">
            <a:off x="188913" y="6103937"/>
            <a:ext cx="215900" cy="73025"/>
          </a:xfrm>
          <a:prstGeom prst="rightArrow">
            <a:avLst>
              <a:gd name="adj1" fmla="val 50000"/>
              <a:gd name="adj2" fmla="val 176326"/>
            </a:avLst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ru-RU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38" name="Picture 3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73238" y="560388"/>
            <a:ext cx="3111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10"/>
          <p:cNvSpPr>
            <a:spLocks noChangeArrowheads="1"/>
          </p:cNvSpPr>
          <p:nvPr/>
        </p:nvSpPr>
        <p:spPr bwMode="auto">
          <a:xfrm>
            <a:off x="115888" y="4160838"/>
            <a:ext cx="576262" cy="2873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0" name="Rectangle 10"/>
          <p:cNvSpPr>
            <a:spLocks noChangeArrowheads="1"/>
          </p:cNvSpPr>
          <p:nvPr/>
        </p:nvSpPr>
        <p:spPr bwMode="auto">
          <a:xfrm>
            <a:off x="3141663" y="4089400"/>
            <a:ext cx="574675" cy="215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Rectangle 10"/>
          <p:cNvSpPr>
            <a:spLocks noChangeArrowheads="1"/>
          </p:cNvSpPr>
          <p:nvPr/>
        </p:nvSpPr>
        <p:spPr bwMode="auto">
          <a:xfrm>
            <a:off x="5157788" y="4232275"/>
            <a:ext cx="647700" cy="215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42" name="Rectangle 10"/>
          <p:cNvSpPr>
            <a:spLocks noChangeArrowheads="1"/>
          </p:cNvSpPr>
          <p:nvPr/>
        </p:nvSpPr>
        <p:spPr bwMode="auto">
          <a:xfrm>
            <a:off x="6597650" y="4665663"/>
            <a:ext cx="260350" cy="2159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383</Words>
  <Application>Microsoft Office PowerPoint</Application>
  <PresentationFormat>Лист A4 (210x297 мм)</PresentationFormat>
  <Paragraphs>46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Откройте портал услуг Росреестра по адресу http://portal.rosreestr.ru  и перейдите в раздел «Публичная кадастровая карт а». В поле ввода 1 введите кадастровый номер интересующего Вас участка, либо нажмите  на ссылку  “расширенный поиск” и выберите из представленных полей 2 нужные, затем нажмите кнопку “Найти”. Справа отобразится публичная кадастровая карта интересующего Вас масштаба. Вы всегда можете изменить масштаб с помощью бегунка 3. Нажмите кнопку 4  “Информация” и укажите нужный Вам земельный  участок. Во всплывшем окне информации о земельном участке 5 выберите нужную Вам вкладку: “На карте” – обобщенные сведения о земельном участке “Информация” - статус, категория земли, разрешенное использование, площадь и кадастровая стоимость земельного участка “Кто обслуживает” – контактные данные подразделения Федеральной службы  государственной регистрации, кадастра и картографии, обслуживающего данную территорию “Услуги” – выберите из списка полученные справки online или запрос сведений ГКН online</dc:title>
  <dc:creator>potapova</dc:creator>
  <cp:lastModifiedBy>Admin</cp:lastModifiedBy>
  <cp:revision>170</cp:revision>
  <dcterms:created xsi:type="dcterms:W3CDTF">2010-08-12T08:52:48Z</dcterms:created>
  <dcterms:modified xsi:type="dcterms:W3CDTF">2015-10-15T09:00:58Z</dcterms:modified>
</cp:coreProperties>
</file>