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13"/>
  </p:notesMasterIdLst>
  <p:sldIdLst>
    <p:sldId id="444" r:id="rId2"/>
    <p:sldId id="445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70FCF9"/>
    <a:srgbClr val="000099"/>
    <a:srgbClr val="580000"/>
    <a:srgbClr val="6C0000"/>
    <a:srgbClr val="002A7E"/>
    <a:srgbClr val="99FF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6" autoAdjust="0"/>
    <p:restoredTop sz="99273" autoAdjust="0"/>
  </p:normalViewPr>
  <p:slideViewPr>
    <p:cSldViewPr>
      <p:cViewPr varScale="1">
        <p:scale>
          <a:sx n="81" d="100"/>
          <a:sy n="81" d="100"/>
        </p:scale>
        <p:origin x="-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7B1862-AEC4-49AC-A27C-DC8B740ED9A0}" type="datetimeFigureOut">
              <a:rPr lang="ru-RU"/>
              <a:pPr>
                <a:defRPr/>
              </a:pPr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DEF93FB-5DC0-48C9-A978-5122FA21EF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B1A40-AA2A-47D3-A878-DDBB23F8E924}" type="slidenum">
              <a:rPr lang="ru-RU" altLang="ru-RU" smtClean="0">
                <a:latin typeface="Arial" charset="0"/>
                <a:cs typeface="Arial" charset="0"/>
              </a:rPr>
              <a:pPr/>
              <a:t>2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481D0E-1ACC-4446-B958-B3F8D04561FA}" type="slidenum">
              <a:rPr lang="ru-RU" altLang="ru-RU" smtClean="0">
                <a:latin typeface="Arial" charset="0"/>
                <a:cs typeface="Arial" charset="0"/>
              </a:rPr>
              <a:pPr/>
              <a:t>11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7EFBEE-6CFA-4CAB-BBDB-4AC33968C46A}" type="slidenum">
              <a:rPr lang="ru-RU" altLang="ru-RU" smtClean="0">
                <a:latin typeface="Arial" charset="0"/>
                <a:cs typeface="Arial" charset="0"/>
              </a:rPr>
              <a:pPr/>
              <a:t>3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5735B2-CDBF-4BE4-87F9-E759382D2D19}" type="slidenum">
              <a:rPr lang="ru-RU" altLang="ru-RU" smtClean="0">
                <a:latin typeface="Arial" charset="0"/>
                <a:cs typeface="Arial" charset="0"/>
              </a:rPr>
              <a:pPr/>
              <a:t>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FB72A1-4F44-4F0D-831A-7B14BE8608A5}" type="slidenum">
              <a:rPr lang="ru-RU" altLang="ru-RU" smtClean="0">
                <a:latin typeface="Arial" charset="0"/>
                <a:cs typeface="Arial" charset="0"/>
              </a:rPr>
              <a:pPr/>
              <a:t>5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C225B0-43D3-41E4-AAC4-6D67A301EF8D}" type="slidenum">
              <a:rPr lang="ru-RU" altLang="ru-RU" smtClean="0">
                <a:latin typeface="Arial" charset="0"/>
                <a:cs typeface="Arial" charset="0"/>
              </a:rPr>
              <a:pPr/>
              <a:t>6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285609-0FE6-48B4-A789-CDE3C0516E24}" type="slidenum">
              <a:rPr lang="ru-RU" altLang="ru-RU" smtClean="0">
                <a:latin typeface="Arial" charset="0"/>
                <a:cs typeface="Arial" charset="0"/>
              </a:rPr>
              <a:pPr/>
              <a:t>7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33D292-8488-4576-A1F4-C5B6C3D78E79}" type="slidenum">
              <a:rPr lang="ru-RU" altLang="ru-RU" smtClean="0">
                <a:latin typeface="Arial" charset="0"/>
                <a:cs typeface="Arial" charset="0"/>
              </a:rPr>
              <a:pPr/>
              <a:t>8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17C877-E94E-419B-8357-B60BC73AE78A}" type="slidenum">
              <a:rPr lang="ru-RU" altLang="ru-RU" smtClean="0">
                <a:latin typeface="Arial" charset="0"/>
                <a:cs typeface="Arial" charset="0"/>
              </a:rPr>
              <a:pPr/>
              <a:t>9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1CB5AF-B8EB-44BE-A2A8-2584B39FDDF4}" type="slidenum">
              <a:rPr lang="ru-RU" altLang="ru-RU" smtClean="0">
                <a:latin typeface="Arial" charset="0"/>
                <a:cs typeface="Arial" charset="0"/>
              </a:rPr>
              <a:pPr/>
              <a:t>10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99F4A-19FF-4D35-8D92-D1AFFB190229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FABB-4296-44A0-ADDE-C76918578A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C0D2-04B0-4EB7-9118-2F8945C6133F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D21B-B2E4-4D8B-B2B2-92414B4244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3C9C-DFE9-4BDE-91EA-21322C129E9D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E0DA4-684D-455C-8218-209CA37F10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B2835-566A-4A69-975D-AA04CD1A88E3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FB48-E0FA-4F7D-9105-54FDFA7B78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93F1B-02F4-49F6-9507-EE72D4B541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2E4D-AAF9-428E-A937-62DD386D837C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915F-5E86-4F60-A6E0-F6E3C4431F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9D28-26C7-4532-90DD-72C10657B6A0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5BC8-35C2-4120-939A-90ABFC9894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5752-CABA-4341-A3AE-45880BBD80E2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223E-EFB5-4C44-9311-1A43EF1B94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4508-AE04-4CAD-877A-DEF9C24E75D7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64DA-13FE-44C8-974F-A049A8FCF2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7914-AAAE-4D4E-BA57-4C0FFEE9BD68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86D3-C8D8-4EEF-8553-F79BC1A755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BDC9-41D0-421A-A742-64CEC0FF5202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928-A24C-44E4-B337-8B7298B8B2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3129-08FE-4D34-B6A9-874A35C3B6BC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EF08-6E17-4793-8A42-8F5CFC1415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2726-60F1-44D1-9F7D-FA4B02792FEB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772B5-F196-4BB2-9406-5A412910E5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B868B9-EFFE-4D2B-AAAB-717ABDB33E6A}" type="datetimeFigureOut">
              <a:rPr lang="ru-RU"/>
              <a:pPr>
                <a:defRPr/>
              </a:pPr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CC7325D-4A21-4405-9232-EA0D1A0FA6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1" r:id="rId2"/>
    <p:sldLayoutId id="2147483960" r:id="rId3"/>
    <p:sldLayoutId id="2147483959" r:id="rId4"/>
    <p:sldLayoutId id="2147483958" r:id="rId5"/>
    <p:sldLayoutId id="2147483957" r:id="rId6"/>
    <p:sldLayoutId id="2147483956" r:id="rId7"/>
    <p:sldLayoutId id="2147483955" r:id="rId8"/>
    <p:sldLayoutId id="2147483954" r:id="rId9"/>
    <p:sldLayoutId id="2147483953" r:id="rId10"/>
    <p:sldLayoutId id="2147483952" r:id="rId11"/>
    <p:sldLayoutId id="2147483951" r:id="rId12"/>
    <p:sldLayoutId id="21474839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3643313" y="2544763"/>
            <a:ext cx="5072062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altLang="ru-RU" sz="2200">
                <a:cs typeface="Times New Roman" pitchFamily="18" charset="0"/>
              </a:rPr>
              <a:t>Государственная программа</a:t>
            </a:r>
          </a:p>
          <a:p>
            <a:pPr indent="450850" algn="ctr" eaLnBrk="0" hangingPunct="0"/>
            <a:r>
              <a:rPr lang="ru-RU" altLang="ru-RU" sz="2200">
                <a:cs typeface="Times New Roman" pitchFamily="18" charset="0"/>
              </a:rPr>
              <a:t> Пермского края </a:t>
            </a:r>
          </a:p>
          <a:p>
            <a:pPr indent="450850" algn="ctr" eaLnBrk="0" hangingPunct="0"/>
            <a:r>
              <a:rPr lang="ru-RU" altLang="ru-RU" sz="220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altLang="ru-RU" sz="2200" b="1">
                <a:solidFill>
                  <a:srgbClr val="C00000"/>
                </a:solidFill>
                <a:cs typeface="Times New Roman" pitchFamily="18" charset="0"/>
              </a:rPr>
              <a:t>Экономическое развитие и инновационная экономика</a:t>
            </a:r>
            <a:r>
              <a:rPr lang="ru-RU" altLang="ru-RU" sz="2200">
                <a:solidFill>
                  <a:srgbClr val="C00000"/>
                </a:solidFill>
                <a:cs typeface="Times New Roman" pitchFamily="18" charset="0"/>
              </a:rPr>
              <a:t>»</a:t>
            </a:r>
          </a:p>
          <a:p>
            <a:pPr indent="450850" algn="ctr" eaLnBrk="0" hangingPunct="0"/>
            <a:r>
              <a:rPr lang="ru-RU" altLang="ru-RU" sz="2200">
                <a:solidFill>
                  <a:srgbClr val="C00000"/>
                </a:solidFill>
                <a:cs typeface="Times New Roman" pitchFamily="18" charset="0"/>
              </a:rPr>
              <a:t>подпрограмма </a:t>
            </a:r>
          </a:p>
          <a:p>
            <a:pPr indent="450850" algn="ctr" eaLnBrk="0" hangingPunct="0"/>
            <a:r>
              <a:rPr lang="ru-RU" altLang="ru-RU" sz="2200">
                <a:solidFill>
                  <a:srgbClr val="C00000"/>
                </a:solidFill>
                <a:cs typeface="Times New Roman" pitchFamily="18" charset="0"/>
              </a:rPr>
              <a:t>Развитие малого и среднего предпринимательства</a:t>
            </a:r>
          </a:p>
          <a:p>
            <a:pPr indent="450850" algn="ctr" eaLnBrk="0" hangingPunct="0"/>
            <a:r>
              <a:rPr lang="ru-RU" altLang="ru-RU" sz="1600">
                <a:cs typeface="Times New Roman" pitchFamily="18" charset="0"/>
              </a:rPr>
              <a:t>постановление </a:t>
            </a:r>
          </a:p>
          <a:p>
            <a:pPr indent="450850" algn="ctr" eaLnBrk="0" hangingPunct="0"/>
            <a:r>
              <a:rPr lang="ru-RU" altLang="ru-RU" sz="1600">
                <a:cs typeface="Times New Roman" pitchFamily="18" charset="0"/>
              </a:rPr>
              <a:t>Правительства Пермского края </a:t>
            </a:r>
          </a:p>
          <a:p>
            <a:pPr indent="450850" algn="ctr" eaLnBrk="0" hangingPunct="0"/>
            <a:r>
              <a:rPr lang="ru-RU" altLang="ru-RU" sz="1600">
                <a:cs typeface="Times New Roman" pitchFamily="18" charset="0"/>
              </a:rPr>
              <a:t>от 3 октября 2013 г. N 1325-п 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28625" y="1285875"/>
            <a:ext cx="8358188" cy="10795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rgbClr val="58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lnSpc>
                <a:spcPts val="2900"/>
              </a:lnSpc>
              <a:defRPr/>
            </a:pPr>
            <a:r>
              <a:rPr lang="ru-RU" b="1" dirty="0"/>
              <a:t>Снижение затрат предпринимателей, </a:t>
            </a:r>
          </a:p>
          <a:p>
            <a:pPr algn="ctr" eaLnBrk="0" hangingPunct="0">
              <a:lnSpc>
                <a:spcPts val="2900"/>
              </a:lnSpc>
              <a:defRPr/>
            </a:pPr>
            <a:r>
              <a:rPr lang="ru-RU" b="1" dirty="0"/>
              <a:t>связанных с осуществлением их деятельности </a:t>
            </a:r>
          </a:p>
        </p:txBody>
      </p:sp>
      <p:pic>
        <p:nvPicPr>
          <p:cNvPr id="16" name="Рисунок 15" descr="63847(2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928934"/>
            <a:ext cx="3630055" cy="24669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ChangeArrowheads="1"/>
          </p:cNvSpPr>
          <p:nvPr/>
        </p:nvSpPr>
        <p:spPr bwMode="auto">
          <a:xfrm>
            <a:off x="357188" y="1081088"/>
            <a:ext cx="8572500" cy="69215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Субсидирование на технологическое присоединение</a:t>
            </a:r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/>
          </p:nvPr>
        </p:nvGraphicFramePr>
        <p:xfrm>
          <a:off x="285750" y="1928813"/>
          <a:ext cx="8658225" cy="4714875"/>
        </p:xfrm>
        <a:graphic>
          <a:graphicData uri="http://schemas.openxmlformats.org/drawingml/2006/table">
            <a:tbl>
              <a:tblPr/>
              <a:tblGrid>
                <a:gridCol w="1440167"/>
                <a:gridCol w="7218058"/>
              </a:tblGrid>
              <a:tr h="55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Затраты на технологическое присоединение к объектам электросетевого хозяйства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32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Договор на присоединение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энергопринимающих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устройств к электрическим сетям не ранее 01.01.2011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Акт технического присоединения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2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м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ощность 500 кВт = 1 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1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30 %  понесенных затрат по договору на присоединение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энергопринимающих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устройств к электрическим сетям 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92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033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Акт 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оказании услуг по договору технологического присоединения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 Акт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разграничении балансовой принадлежности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 об осуществлении технологического присоединения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Свидетельство о государственной регистрации права собственности на объект недвижимости, на котором было осуществлено технологическое присоединение к объектам электросетевого хозяйства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33817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2581275" y="1352550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ru-RU" sz="2000" b="1"/>
              <a:t>Куда обращаться?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287338" y="2276475"/>
            <a:ext cx="8532812" cy="381635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44450">
            <a:solidFill>
              <a:srgbClr val="8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dirty="0"/>
              <a:t>Уполномоченный орган по вопросам содействия развитию </a:t>
            </a:r>
            <a:r>
              <a:rPr lang="ru-RU" sz="1400" dirty="0"/>
              <a:t>малого</a:t>
            </a:r>
          </a:p>
          <a:p>
            <a:pPr algn="ctr" eaLnBrk="0" hangingPunct="0">
              <a:defRPr/>
            </a:pPr>
            <a:r>
              <a:rPr lang="ru-RU" sz="1400" dirty="0"/>
              <a:t>и </a:t>
            </a:r>
            <a:r>
              <a:rPr lang="ru-RU" sz="1400" dirty="0"/>
              <a:t>среднего </a:t>
            </a:r>
            <a:r>
              <a:rPr lang="ru-RU" sz="1400" dirty="0"/>
              <a:t>предпринимательства в Октябрьском муниципальном районе Пермского края -</a:t>
            </a:r>
          </a:p>
          <a:p>
            <a:pPr algn="ctr" eaLnBrk="0" hangingPunct="0">
              <a:defRPr/>
            </a:pPr>
            <a:r>
              <a:rPr lang="ru-RU" sz="1400" dirty="0"/>
              <a:t>Сектор развития предпринимательства и торговли Администрации</a:t>
            </a:r>
          </a:p>
          <a:p>
            <a:pPr algn="ctr" eaLnBrk="0" hangingPunct="0">
              <a:defRPr/>
            </a:pPr>
            <a:r>
              <a:rPr lang="ru-RU" sz="1400" dirty="0"/>
              <a:t>Октябрьского муниципального района Пермского края</a:t>
            </a:r>
          </a:p>
          <a:p>
            <a:pPr algn="ctr" eaLnBrk="0" hangingPunct="0">
              <a:defRPr/>
            </a:pPr>
            <a:r>
              <a:rPr lang="ru-RU" sz="1400" dirty="0"/>
              <a:t>Адрес</a:t>
            </a:r>
            <a:r>
              <a:rPr lang="ru-RU" sz="1400" dirty="0"/>
              <a:t>: Пермский край, п. Октябрьский, ул. Ленина, 57, II этаж, </a:t>
            </a:r>
            <a:r>
              <a:rPr lang="ru-RU" sz="1400" dirty="0" err="1"/>
              <a:t>каб</a:t>
            </a:r>
            <a:r>
              <a:rPr lang="ru-RU" sz="1400" dirty="0"/>
              <a:t>. </a:t>
            </a:r>
            <a:r>
              <a:rPr lang="ru-RU" sz="1400" dirty="0"/>
              <a:t>203</a:t>
            </a:r>
            <a:endParaRPr lang="ru-RU" sz="1400" dirty="0"/>
          </a:p>
          <a:p>
            <a:pPr algn="ctr" eaLnBrk="0" hangingPunct="0">
              <a:defRPr/>
            </a:pPr>
            <a:r>
              <a:rPr lang="ru-RU" sz="1400" dirty="0"/>
              <a:t>Время </a:t>
            </a:r>
            <a:r>
              <a:rPr lang="ru-RU" sz="1400" dirty="0"/>
              <a:t>работы: понедельник </a:t>
            </a:r>
            <a:r>
              <a:rPr lang="ru-RU" sz="1400" dirty="0"/>
              <a:t>- пятница с 8.00 до </a:t>
            </a:r>
            <a:r>
              <a:rPr lang="ru-RU" sz="1400" dirty="0"/>
              <a:t>17.00,</a:t>
            </a:r>
          </a:p>
          <a:p>
            <a:pPr algn="ctr" eaLnBrk="0" hangingPunct="0">
              <a:defRPr/>
            </a:pPr>
            <a:r>
              <a:rPr lang="ru-RU" sz="1400" dirty="0"/>
              <a:t>перерыв </a:t>
            </a:r>
            <a:r>
              <a:rPr lang="ru-RU" sz="1400" dirty="0"/>
              <a:t>с 12.00-13.00, выходной: суббота, </a:t>
            </a:r>
            <a:r>
              <a:rPr lang="ru-RU" sz="1400" dirty="0"/>
              <a:t>воскресенье.</a:t>
            </a:r>
          </a:p>
          <a:p>
            <a:pPr algn="ctr" eaLnBrk="0" hangingPunct="0">
              <a:defRPr/>
            </a:pPr>
            <a:r>
              <a:rPr lang="ru-RU" sz="1400" dirty="0"/>
              <a:t>тел</a:t>
            </a:r>
            <a:r>
              <a:rPr lang="ru-RU" sz="1400" dirty="0"/>
              <a:t>. 8(34266) 2 25 46, </a:t>
            </a:r>
            <a:r>
              <a:rPr lang="ru-RU" sz="1400" dirty="0"/>
              <a:t>89027974930</a:t>
            </a:r>
          </a:p>
          <a:p>
            <a:pPr algn="ctr" eaLnBrk="0" hangingPunct="0">
              <a:defRPr/>
            </a:pPr>
            <a:r>
              <a:rPr lang="ru-RU" sz="1400" dirty="0"/>
              <a:t>сайт: </a:t>
            </a:r>
            <a:r>
              <a:rPr lang="en-US" sz="1400" dirty="0"/>
              <a:t>http://oktyabrskiy.permarea.ru/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857250" y="1071563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Субсидия на лизинг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(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аванс и платежи) </a:t>
            </a:r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857250" y="1857375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Субсидия на % по инвестиционным кредитам</a:t>
            </a: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857250" y="2643188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Грант начинающему предпринимателю</a:t>
            </a: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857250" y="3429000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франшизу</a:t>
            </a: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>
            <a:off x="857250" y="4214813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детские сады</a:t>
            </a:r>
          </a:p>
        </p:txBody>
      </p:sp>
      <p:sp>
        <p:nvSpPr>
          <p:cNvPr id="30730" name="AutoShape 8"/>
          <p:cNvSpPr>
            <a:spLocks noChangeArrowheads="1"/>
          </p:cNvSpPr>
          <p:nvPr/>
        </p:nvSpPr>
        <p:spPr bwMode="auto">
          <a:xfrm>
            <a:off x="857250" y="5000625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оборудование</a:t>
            </a:r>
          </a:p>
        </p:txBody>
      </p:sp>
      <p:sp>
        <p:nvSpPr>
          <p:cNvPr id="30732" name="AutoShape 8"/>
          <p:cNvSpPr>
            <a:spLocks noChangeArrowheads="1"/>
          </p:cNvSpPr>
          <p:nvPr/>
        </p:nvSpPr>
        <p:spPr bwMode="auto">
          <a:xfrm>
            <a:off x="857250" y="5786438"/>
            <a:ext cx="7786688" cy="647700"/>
          </a:xfrm>
          <a:prstGeom prst="roundRect">
            <a:avLst>
              <a:gd name="adj" fmla="val 16667"/>
            </a:avLst>
          </a:prstGeom>
          <a:solidFill>
            <a:srgbClr val="580000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bg1"/>
                </a:solidFill>
                <a:latin typeface="+mn-lt"/>
                <a:cs typeface="+mn-cs"/>
              </a:rPr>
              <a:t>Субсидия на технологическое присоединение</a:t>
            </a:r>
          </a:p>
        </p:txBody>
      </p:sp>
      <p:pic>
        <p:nvPicPr>
          <p:cNvPr id="17416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ChangeArrowheads="1"/>
          </p:cNvSpPr>
          <p:nvPr/>
        </p:nvSpPr>
        <p:spPr bwMode="auto">
          <a:xfrm>
            <a:off x="1000125" y="908050"/>
            <a:ext cx="7388225" cy="6477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Общие требования к участникам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00125" y="1643063"/>
            <a:ext cx="77057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1600" b="1"/>
              <a:t>1. Соответствие Федеральному закону № 209-ФЗ</a:t>
            </a:r>
          </a:p>
          <a:p>
            <a:pPr eaLnBrk="0" hangingPunct="0"/>
            <a:r>
              <a:rPr lang="ru-RU" altLang="ru-RU" sz="1600" b="1"/>
              <a:t>               </a:t>
            </a:r>
            <a:r>
              <a:rPr lang="ru-RU" altLang="ru-RU" sz="1400"/>
              <a:t>- Численность – </a:t>
            </a:r>
            <a:r>
              <a:rPr lang="ru-RU" altLang="ru-RU" sz="1600"/>
              <a:t>15, 100, 250</a:t>
            </a:r>
            <a:endParaRPr lang="ru-RU" altLang="ru-RU" sz="1600" b="1">
              <a:solidFill>
                <a:srgbClr val="FF0000"/>
              </a:solidFill>
            </a:endParaRPr>
          </a:p>
          <a:p>
            <a:pPr eaLnBrk="0" hangingPunct="0"/>
            <a:r>
              <a:rPr lang="ru-RU" altLang="ru-RU" sz="1400"/>
              <a:t>                  - Выручка – </a:t>
            </a:r>
            <a:r>
              <a:rPr lang="ru-RU" altLang="ru-RU" sz="1600"/>
              <a:t>60, 400, 1000 млн. руб.</a:t>
            </a:r>
          </a:p>
          <a:p>
            <a:pPr eaLnBrk="0" hangingPunct="0"/>
            <a:r>
              <a:rPr lang="ru-RU" altLang="ru-RU" sz="1600"/>
              <a:t>    </a:t>
            </a:r>
            <a:r>
              <a:rPr lang="ru-RU" altLang="ru-RU" sz="1600" b="1"/>
              <a:t>2. Регистрация субъекта МСП на территории соответствующего МО</a:t>
            </a:r>
          </a:p>
          <a:p>
            <a:pPr eaLnBrk="0" hangingPunct="0"/>
            <a:r>
              <a:rPr lang="ru-RU" altLang="ru-RU" sz="1600" b="1"/>
              <a:t>3. Отсутствие задолженности перед бюджетом </a:t>
            </a:r>
          </a:p>
          <a:p>
            <a:pPr eaLnBrk="0" hangingPunct="0"/>
            <a:r>
              <a:rPr lang="ru-RU" altLang="ru-RU" sz="1600" b="1"/>
              <a:t>4. Не участвуют:             </a:t>
            </a:r>
            <a:endParaRPr lang="ru-RU" altLang="ru-RU" sz="1600"/>
          </a:p>
          <a:p>
            <a:pPr eaLnBrk="0" hangingPunct="0"/>
            <a:endParaRPr lang="ru-RU" altLang="ru-RU" sz="1600" b="1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14625" y="3214688"/>
            <a:ext cx="5727700" cy="172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ru-RU" sz="1600" dirty="0"/>
              <a:t>- </a:t>
            </a:r>
            <a:r>
              <a:rPr lang="ru-RU" sz="1600" b="1" dirty="0"/>
              <a:t>  </a:t>
            </a:r>
            <a:r>
              <a:rPr lang="ru-RU" sz="1600" dirty="0"/>
              <a:t> </a:t>
            </a:r>
            <a:r>
              <a:rPr lang="ru-RU" sz="1400" dirty="0"/>
              <a:t>Кредитные, страховые, ПФ, участники рынка ЦБ, ломбарды, игорный бизнес, участники соглашений о разделе продукции;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/>
              <a:t>Производство и реализация подакцизных товаров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/>
              <a:t>Добыча полезных ископаемых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/>
              <a:t>В стадии реорганизации, ликвидации, банкротства</a:t>
            </a:r>
          </a:p>
          <a:p>
            <a:pPr marL="285750" indent="-285750" eaLnBrk="0" hangingPunct="0">
              <a:spcBef>
                <a:spcPts val="600"/>
              </a:spcBef>
              <a:buFontTx/>
              <a:buChar char="-"/>
              <a:defRPr/>
            </a:pPr>
            <a:r>
              <a:rPr lang="ru-RU" sz="1400" dirty="0"/>
              <a:t>Нецелевое использование средств за последние 3 года</a:t>
            </a:r>
            <a:endParaRPr lang="ru-RU" sz="1600" b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00125" y="5000625"/>
            <a:ext cx="77041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ru-RU" sz="1600" b="1"/>
              <a:t>5. Приоритетные отрасли (см программы)</a:t>
            </a:r>
          </a:p>
          <a:p>
            <a:pPr eaLnBrk="0" hangingPunct="0"/>
            <a:r>
              <a:rPr lang="ru-RU" altLang="ru-RU" sz="1600" b="1"/>
              <a:t>6. Координация с другими программами для исключения двойного субсидирования</a:t>
            </a:r>
          </a:p>
          <a:p>
            <a:pPr eaLnBrk="0" hangingPunct="0"/>
            <a:r>
              <a:rPr lang="ru-RU" altLang="ru-RU" sz="1600" b="1"/>
              <a:t>7. Ответственность субъекта МСП за достоверность сведений</a:t>
            </a:r>
          </a:p>
        </p:txBody>
      </p:sp>
      <p:pic>
        <p:nvPicPr>
          <p:cNvPr id="19461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ChangeArrowheads="1"/>
          </p:cNvSpPr>
          <p:nvPr/>
        </p:nvSpPr>
        <p:spPr bwMode="auto">
          <a:xfrm>
            <a:off x="2143125" y="1285875"/>
            <a:ext cx="4876800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Субсидия на лизинг</a:t>
            </a:r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87325" y="2314575"/>
            <a:ext cx="4027488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Первый взнос </a:t>
            </a:r>
            <a:r>
              <a:rPr lang="ru-RU" altLang="ru-RU">
                <a:solidFill>
                  <a:schemeClr val="bg1"/>
                </a:solidFill>
              </a:rPr>
              <a:t>(аванс)</a:t>
            </a: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4581525" y="2276475"/>
            <a:ext cx="4343400" cy="5334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Лизинговые платежи</a:t>
            </a:r>
          </a:p>
          <a:p>
            <a:pPr algn="ctr" eaLnBrk="0" hangingPunct="0"/>
            <a:r>
              <a:rPr lang="ru-RU" altLang="ru-RU" sz="1200" b="1">
                <a:solidFill>
                  <a:schemeClr val="bg1"/>
                </a:solidFill>
              </a:rPr>
              <a:t> (без учета дохода лизингодателя)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6213" y="2974975"/>
            <a:ext cx="46926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ru-RU" altLang="ru-RU" b="1"/>
              <a:t>До 100 % от первого взноса</a:t>
            </a:r>
          </a:p>
          <a:p>
            <a:pPr eaLnBrk="0" hangingPunct="0">
              <a:spcBef>
                <a:spcPts val="600"/>
              </a:spcBef>
            </a:pPr>
            <a:r>
              <a:rPr lang="ru-RU" altLang="ru-RU"/>
              <a:t>(1 взнос  - не более 50% от стоимости предмета лизинга)</a:t>
            </a:r>
          </a:p>
          <a:p>
            <a:pPr eaLnBrk="0" hangingPunct="0">
              <a:spcBef>
                <a:spcPts val="600"/>
              </a:spcBef>
            </a:pPr>
            <a:endParaRPr lang="ru-RU" altLang="ru-RU"/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Единовременно</a:t>
            </a:r>
          </a:p>
          <a:p>
            <a:pPr eaLnBrk="0" hangingPunct="0">
              <a:spcBef>
                <a:spcPts val="600"/>
              </a:spcBef>
            </a:pPr>
            <a:endParaRPr lang="ru-RU" altLang="ru-RU" b="1"/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МАХ субсидия:</a:t>
            </a:r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-</a:t>
            </a:r>
            <a:r>
              <a:rPr lang="ru-RU" altLang="ru-RU"/>
              <a:t> </a:t>
            </a:r>
            <a:r>
              <a:rPr lang="ru-RU" altLang="ru-RU" b="1"/>
              <a:t>до 3 млн. руб</a:t>
            </a:r>
            <a:r>
              <a:rPr lang="ru-RU" altLang="ru-RU"/>
              <a:t>. (численность до 30 чел.)</a:t>
            </a:r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-</a:t>
            </a:r>
            <a:r>
              <a:rPr lang="ru-RU" altLang="ru-RU"/>
              <a:t> </a:t>
            </a:r>
            <a:r>
              <a:rPr lang="ru-RU" altLang="ru-RU" b="1"/>
              <a:t>до 10 млн. руб.</a:t>
            </a:r>
            <a:r>
              <a:rPr lang="ru-RU" altLang="ru-RU"/>
              <a:t> (численность свыше 30 чел.)</a:t>
            </a:r>
          </a:p>
          <a:p>
            <a:pPr eaLnBrk="0" hangingPunct="0">
              <a:spcBef>
                <a:spcPts val="600"/>
              </a:spcBef>
            </a:pPr>
            <a:r>
              <a:rPr lang="ru-RU" altLang="ru-RU" sz="1400"/>
              <a:t> </a:t>
            </a:r>
            <a:endParaRPr lang="ru-RU" altLang="ru-RU" sz="1600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740275" y="2979738"/>
            <a:ext cx="40259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</a:pPr>
            <a:endParaRPr lang="ru-RU" altLang="ru-RU" sz="1400" b="1"/>
          </a:p>
          <a:p>
            <a:pPr eaLnBrk="0" hangingPunct="0">
              <a:spcBef>
                <a:spcPts val="600"/>
              </a:spcBef>
            </a:pPr>
            <a:endParaRPr lang="ru-RU" altLang="ru-RU" sz="1400" b="1"/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2/3 ставки рефинансирования ЦБ</a:t>
            </a:r>
          </a:p>
          <a:p>
            <a:pPr eaLnBrk="0" hangingPunct="0">
              <a:spcBef>
                <a:spcPts val="600"/>
              </a:spcBef>
            </a:pPr>
            <a:endParaRPr lang="ru-RU" altLang="ru-RU" b="1"/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Ежемесячно (до 3-х лет)</a:t>
            </a:r>
          </a:p>
          <a:p>
            <a:pPr eaLnBrk="0" hangingPunct="0">
              <a:spcBef>
                <a:spcPts val="600"/>
              </a:spcBef>
            </a:pPr>
            <a:r>
              <a:rPr lang="ru-RU" altLang="ru-RU" b="1"/>
              <a:t>Ограничения по МАХ сумме - нет</a:t>
            </a:r>
            <a:r>
              <a:rPr lang="ru-RU" altLang="ru-RU"/>
              <a:t> </a:t>
            </a:r>
          </a:p>
        </p:txBody>
      </p:sp>
      <p:pic>
        <p:nvPicPr>
          <p:cNvPr id="21510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3" name="Group 55"/>
          <p:cNvGraphicFramePr>
            <a:graphicFrameLocks noGrp="1"/>
          </p:cNvGraphicFramePr>
          <p:nvPr/>
        </p:nvGraphicFramePr>
        <p:xfrm>
          <a:off x="357188" y="1143000"/>
          <a:ext cx="8478837" cy="5278438"/>
        </p:xfrm>
        <a:graphic>
          <a:graphicData uri="http://schemas.openxmlformats.org/drawingml/2006/table">
            <a:tbl>
              <a:tblPr/>
              <a:tblGrid>
                <a:gridCol w="1423546"/>
                <a:gridCol w="7055291"/>
              </a:tblGrid>
              <a:tr h="48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76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 лизинга определен: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для целей предпринимательской деятельности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оборудование, устройства, механизмы, агрегаты и т.д.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+ станки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универсальные мобильные платформы + мобильные центры поддержки предпринимательства</a:t>
                      </a:r>
                    </a:p>
                    <a:p>
                      <a:pPr marL="285750" indent="-28575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нестационарные объекты для ведения 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предпринимательской  деятельности</a:t>
                      </a:r>
                    </a:p>
                    <a:p>
                      <a:pPr marL="285750" indent="-28575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модульные объекты для ведения предпринимательской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деятельности</a:t>
                      </a:r>
                    </a:p>
                    <a:p>
                      <a:pPr marL="342900" indent="-342900" algn="l">
                        <a:spcBef>
                          <a:spcPct val="20000"/>
                        </a:spcBef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транспортные средства (за исключением легковых авто)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Обязательно выкуп предмета лизинга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 года нельзя отчуждать)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1 договор не ранее 01.01.2013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Аванс – единовременно до 100 % от 1 взноса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Платежи – нет периодичности</a:t>
                      </a: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805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Договор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Да, 3 года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3570" name="AutoShape 2"/>
          <p:cNvSpPr>
            <a:spLocks noChangeArrowheads="1"/>
          </p:cNvSpPr>
          <p:nvPr/>
        </p:nvSpPr>
        <p:spPr bwMode="auto">
          <a:xfrm>
            <a:off x="1619250" y="184150"/>
            <a:ext cx="6840538" cy="5175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Субсидия на лизинг</a:t>
            </a:r>
          </a:p>
        </p:txBody>
      </p:sp>
      <p:pic>
        <p:nvPicPr>
          <p:cNvPr id="23571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ChangeArrowheads="1"/>
          </p:cNvSpPr>
          <p:nvPr/>
        </p:nvSpPr>
        <p:spPr bwMode="auto">
          <a:xfrm>
            <a:off x="457200" y="2667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ru-RU" altLang="ru-RU" sz="1400"/>
          </a:p>
        </p:txBody>
      </p:sp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719138" y="1295400"/>
            <a:ext cx="7929562" cy="6858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Субсидия на уплату % </a:t>
            </a:r>
          </a:p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по инвестиционным кредитам </a:t>
            </a:r>
          </a:p>
        </p:txBody>
      </p:sp>
      <p:graphicFrame>
        <p:nvGraphicFramePr>
          <p:cNvPr id="12356" name="Group 68"/>
          <p:cNvGraphicFramePr>
            <a:graphicFrameLocks noGrp="1"/>
          </p:cNvGraphicFramePr>
          <p:nvPr>
            <p:ph sz="half" idx="2"/>
          </p:nvPr>
        </p:nvGraphicFramePr>
        <p:xfrm>
          <a:off x="714375" y="2286000"/>
          <a:ext cx="7924800" cy="3587750"/>
        </p:xfrm>
        <a:graphic>
          <a:graphicData uri="http://schemas.openxmlformats.org/drawingml/2006/table">
            <a:tbl>
              <a:tblPr/>
              <a:tblGrid>
                <a:gridCol w="2587625"/>
                <a:gridCol w="5337175"/>
              </a:tblGrid>
              <a:tr h="1030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Кредиты от 3 млн. рублей на: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Строительство (реконструкция) зданий, строений, сооружений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оборудования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6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2/3 ставки рефинансирования ЦБ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более 10 млн. руб. 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5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Численность 30 и более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690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1 договор (заключен не ранее 01.01.2012)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Оставшийся срок погашения по кредиту более 1 года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76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 осуществляет банк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5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 периодичности</a:t>
                      </a:r>
                    </a:p>
                  </a:txBody>
                  <a:tcPr marL="91436" marR="91436"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25626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ChangeArrowheads="1"/>
          </p:cNvSpPr>
          <p:nvPr/>
        </p:nvSpPr>
        <p:spPr bwMode="auto">
          <a:xfrm>
            <a:off x="500063" y="1073150"/>
            <a:ext cx="8286750" cy="609600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Грант начинающему предпринимателю и субсидия на франшизу </a:t>
            </a:r>
          </a:p>
        </p:txBody>
      </p:sp>
      <p:graphicFrame>
        <p:nvGraphicFramePr>
          <p:cNvPr id="26663" name="Group 39"/>
          <p:cNvGraphicFramePr>
            <a:graphicFrameLocks noGrp="1"/>
          </p:cNvGraphicFramePr>
          <p:nvPr>
            <p:ph/>
          </p:nvPr>
        </p:nvGraphicFramePr>
        <p:xfrm>
          <a:off x="500063" y="1857375"/>
          <a:ext cx="8382000" cy="4032250"/>
        </p:xfrm>
        <a:graphic>
          <a:graphicData uri="http://schemas.openxmlformats.org/drawingml/2006/table">
            <a:tbl>
              <a:tblPr/>
              <a:tblGrid>
                <a:gridCol w="2736850"/>
                <a:gridCol w="5645150"/>
              </a:tblGrid>
              <a:tr h="425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 (бизнес-план)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47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тыс.руб. (до 85 % расходов по бизнес-плану)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9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Вложение собственных средств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менее 15 % расходов по бизнес-плану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30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Перечень расходов, подлежащих субсидированию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регистрация и начало предпринимательской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приобретение оборудования (коммерческая концессия)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передача прав на франшизу (перечень франшиз свободный)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7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Получатели</a:t>
                      </a:r>
                    </a:p>
                  </a:txBody>
                  <a:tcPr marL="91436" marR="91436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Отбор, установлены приоритетные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Действуют менее 1 года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Обучение основам предпринимательства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(не менее 6 часов)</a:t>
                      </a:r>
                    </a:p>
                  </a:txBody>
                  <a:tcPr marL="91436" marR="91436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36" marR="91436"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предпринимательской деятельности в соответствии с бизнес-планом</a:t>
                      </a:r>
                    </a:p>
                  </a:txBody>
                  <a:tcPr marL="91436" marR="91436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27673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ChangeArrowheads="1"/>
          </p:cNvSpPr>
          <p:nvPr/>
        </p:nvSpPr>
        <p:spPr bwMode="auto">
          <a:xfrm>
            <a:off x="214313" y="1125538"/>
            <a:ext cx="8715375" cy="582612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Субсидия на создание и развитие Центров</a:t>
            </a:r>
          </a:p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времяпрепровождения детей</a:t>
            </a:r>
          </a:p>
        </p:txBody>
      </p:sp>
      <p:graphicFrame>
        <p:nvGraphicFramePr>
          <p:cNvPr id="14378" name="Group 42"/>
          <p:cNvGraphicFramePr>
            <a:graphicFrameLocks noGrp="1"/>
          </p:cNvGraphicFramePr>
          <p:nvPr>
            <p:ph/>
          </p:nvPr>
        </p:nvGraphicFramePr>
        <p:xfrm>
          <a:off x="250825" y="1874838"/>
          <a:ext cx="8658225" cy="4589462"/>
        </p:xfrm>
        <a:graphic>
          <a:graphicData uri="http://schemas.openxmlformats.org/drawingml/2006/table">
            <a:tbl>
              <a:tblPr/>
              <a:tblGrid>
                <a:gridCol w="2827042"/>
                <a:gridCol w="5831183"/>
              </a:tblGrid>
              <a:tr h="627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основе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 по созданию или развитию (бизнес-план)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Произведенные расходы не ранее 01.01.2012 г.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млн. руб. (до 85% расходов по бизнес-плану)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79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Вложение собственных средств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менее 15 % расходов по бизнес-плану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020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Перечень расходов, подлежащих субсидированию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аренда  и(или) выкуп помещения;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ремонт (реконструкция) помещения;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приобретение оборудования, мебели, материалов, инвентаря, коммунальных услуг, услуг электроснабжения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440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463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36" marR="9143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Траншами: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5 % (после заключение соглашения и оплаты 15 % расходов),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45 % (после подтверждения основных расходов)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50 % (после подтверждения начала деятельности (по установленной форме) и предоставления заключений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СанПин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Пожнадзора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при осуществлении деятельности по лицензии)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29721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/>
          <p:cNvSpPr>
            <a:spLocks noChangeArrowheads="1"/>
          </p:cNvSpPr>
          <p:nvPr/>
        </p:nvSpPr>
        <p:spPr bwMode="auto">
          <a:xfrm>
            <a:off x="500063" y="1262063"/>
            <a:ext cx="8429625" cy="582612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>
                <a:solidFill>
                  <a:schemeClr val="bg1"/>
                </a:solidFill>
              </a:rPr>
              <a:t>Субсидия на приобретение оборудования</a:t>
            </a:r>
          </a:p>
        </p:txBody>
      </p:sp>
      <p:graphicFrame>
        <p:nvGraphicFramePr>
          <p:cNvPr id="7" name="Group 68"/>
          <p:cNvGraphicFramePr>
            <a:graphicFrameLocks/>
          </p:cNvGraphicFramePr>
          <p:nvPr/>
        </p:nvGraphicFramePr>
        <p:xfrm>
          <a:off x="554038" y="2011363"/>
          <a:ext cx="8353425" cy="4727575"/>
        </p:xfrm>
        <a:graphic>
          <a:graphicData uri="http://schemas.openxmlformats.org/drawingml/2006/table">
            <a:tbl>
              <a:tblPr/>
              <a:tblGrid>
                <a:gridCol w="2727580"/>
                <a:gridCol w="5625845"/>
              </a:tblGrid>
              <a:tr h="1883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что?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Приобретение оборудования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 целях создания и(или) развития и(или) модернизации производства товаров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Оборудование: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физически не изношенное и морально не устаревшее, полнокомплектное и новое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Предмет договора: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оборудование, устройства, механизмы, транспортные средства (за исключением легковых автомобилей), станки, приборы, аппараты, агрегаты, установки, машины, средства и технологии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3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МАХ сумма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50 % понесенных затрат, но не более 10 млн. руб. 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Получатель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Численность работников 30 и более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Отбора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в приоритетных отраслях (смотрите Программы)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8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Условия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Только 1 договор (заключен не ранее 01.01.2013)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Нельзя отчуждать ранее срока амортизации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Бухгалтерские документы о постановке на баланс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518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Целевое использование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Осуществление предпринимательской деятельности не менее 3 лет с момента получения субсидии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54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Выплаты</a:t>
                      </a:r>
                    </a:p>
                  </a:txBody>
                  <a:tcPr marL="91441" marR="91441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Единовременно</a:t>
                      </a:r>
                    </a:p>
                  </a:txBody>
                  <a:tcPr marL="91441" marR="91441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2DCDB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31769" name="Picture 2" descr="H:\Кичанова МВ\Мои рисунки\Герб кр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42875"/>
            <a:ext cx="5000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14313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Министерство промышленности предпринимательства и торговли Пермского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(2)</Template>
  <TotalTime>758</TotalTime>
  <Words>856</Words>
  <Application>Microsoft Office PowerPoint</Application>
  <PresentationFormat>Экран (4:3)</PresentationFormat>
  <Paragraphs>192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(2)</vt:lpstr>
      <vt:lpstr>default (2)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Ситникова Мария Владимировна</dc:creator>
  <cp:lastModifiedBy>1</cp:lastModifiedBy>
  <cp:revision>297</cp:revision>
  <cp:lastPrinted>2013-04-05T06:53:53Z</cp:lastPrinted>
  <dcterms:created xsi:type="dcterms:W3CDTF">2013-04-05T04:14:00Z</dcterms:created>
  <dcterms:modified xsi:type="dcterms:W3CDTF">2014-04-07T10:11:19Z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CRMMPT-2-453</vt:lpwstr>
  </property>
  <property fmtid="{D5CDD505-2E9C-101B-9397-08002B2CF9AE}" pid="3" name="_dlc_DocIdItemGuid">
    <vt:lpwstr>019f4a06-f166-4205-a1cd-eb546cf06cb6</vt:lpwstr>
  </property>
  <property fmtid="{D5CDD505-2E9C-101B-9397-08002B2CF9AE}" pid="4" name="_dlc_DocIdUrl">
    <vt:lpwstr>https://smb-perm.ru/_layouts/15/DocIdRedir.aspx?ID=CRMMPT-2-453, CRMMPT-2-453</vt:lpwstr>
  </property>
</Properties>
</file>