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7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9" autoAdjust="0"/>
  </p:normalViewPr>
  <p:slideViewPr>
    <p:cSldViewPr>
      <p:cViewPr>
        <p:scale>
          <a:sx n="70" d="100"/>
          <a:sy n="70" d="100"/>
        </p:scale>
        <p:origin x="-8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r">
              <a:defRPr/>
            </a:pPr>
            <a:r>
              <a:rPr lang="ru-RU" sz="1800" dirty="0" smtClean="0"/>
              <a:t>Тыс. руб.</a:t>
            </a:r>
            <a:endParaRPr lang="ru-RU" sz="1800" dirty="0"/>
          </a:p>
        </c:rich>
      </c:tx>
      <c:layout>
        <c:manualLayout>
          <c:xMode val="edge"/>
          <c:yMode val="edge"/>
          <c:x val="0.76904691601050157"/>
          <c:y val="2.5000000000000057E-2"/>
        </c:manualLayout>
      </c:layout>
    </c:title>
    <c:plotArea>
      <c:layout>
        <c:manualLayout>
          <c:layoutTarget val="inner"/>
          <c:xMode val="edge"/>
          <c:yMode val="edge"/>
          <c:x val="0.14761204068241512"/>
          <c:y val="0.11554699803149612"/>
          <c:w val="0.55630200131233443"/>
          <c:h val="0.834453001968503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7640471457767612"/>
                  <c:y val="4.51330424383981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2580,3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554998740166296E-2"/>
                  <c:y val="-8.57626793263289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982,3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466,1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7451417438539255E-2"/>
                  <c:y val="-1.50724104418216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489,2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1089,2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023247461249645E-2"/>
                  <c:y val="0.116782784672423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256,1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Лист1!$A$2:$A$11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 безопасность и правохранительная  деятельность</c:v>
                </c:pt>
                <c:pt idx="3">
                  <c:v>Национальная  экономика</c:v>
                </c:pt>
                <c:pt idx="4">
                  <c:v>Жилищно-коммунальное  хозяйство</c:v>
                </c:pt>
                <c:pt idx="5">
                  <c:v>Культура</c:v>
                </c:pt>
                <c:pt idx="6">
                  <c:v>Социальная  политика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2577.1</c:v>
                </c:pt>
                <c:pt idx="1">
                  <c:v>72.7</c:v>
                </c:pt>
                <c:pt idx="2">
                  <c:v>900.7</c:v>
                </c:pt>
                <c:pt idx="3">
                  <c:v>515.1</c:v>
                </c:pt>
                <c:pt idx="4">
                  <c:v>711.4</c:v>
                </c:pt>
                <c:pt idx="5">
                  <c:v>1027</c:v>
                </c:pt>
                <c:pt idx="6">
                  <c:v>214.1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238483536566662"/>
          <c:y val="7.9779880014742413E-2"/>
          <c:w val="0.32761514796286351"/>
          <c:h val="0.8648614382901477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ADDA11-E3C9-4BB7-AD45-5FB696FC9EFA}" type="datetimeFigureOut">
              <a:rPr lang="ru-RU"/>
              <a:pPr>
                <a:defRPr/>
              </a:pPr>
              <a:t>11.03.2019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D7BB19-51E8-435D-946B-74851A1082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1E8A-C090-4E51-A284-B6891DFDCA1B}" type="datetimeFigureOut">
              <a:rPr lang="ru-RU"/>
              <a:pPr>
                <a:defRPr/>
              </a:pPr>
              <a:t>11.03.2019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42A-E894-4B23-BA7F-34D720C1AC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E174-FB62-4E90-8F0F-30FC868F1EDC}" type="datetimeFigureOut">
              <a:rPr lang="ru-RU"/>
              <a:pPr>
                <a:defRPr/>
              </a:pPr>
              <a:t>11.03.2019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EE7B-C857-4957-922D-3D3847E083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A92AB-D137-464D-8DC2-DB1163EB40A6}" type="datetimeFigureOut">
              <a:rPr lang="ru-RU"/>
              <a:pPr>
                <a:defRPr/>
              </a:pPr>
              <a:t>11.03.2019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4AF8-2831-4CCC-A13B-6A37F3E97A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9D5E5-7641-4D21-A932-8FE1D96BC20E}" type="datetimeFigureOut">
              <a:rPr lang="ru-RU"/>
              <a:pPr>
                <a:defRPr/>
              </a:pPr>
              <a:t>11.03.2019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F72A-2C05-42CA-BAB7-978B75F81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F625-7EC7-4098-B136-FBA39C9DF718}" type="datetimeFigureOut">
              <a:rPr lang="ru-RU"/>
              <a:pPr>
                <a:defRPr/>
              </a:pPr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8E3D-DE66-4A7E-8E99-369CEF2D6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A4DDE-CE07-49CE-849A-E1C61B8ED8D2}" type="datetimeFigureOut">
              <a:rPr lang="ru-RU"/>
              <a:pPr>
                <a:defRPr/>
              </a:pPr>
              <a:t>11.03.2019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663E-1BAA-4120-A66F-B171BD75B2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B060-BA2F-49A4-A393-4DC9ECAA14AE}" type="datetimeFigureOut">
              <a:rPr lang="ru-RU"/>
              <a:pPr>
                <a:defRPr/>
              </a:pPr>
              <a:t>11.03.2019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1B8D-12B0-45FB-BDBF-234CB2EC2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400C-B61D-4C14-8BF1-345F5EA9C973}" type="datetimeFigureOut">
              <a:rPr lang="ru-RU"/>
              <a:pPr>
                <a:defRPr/>
              </a:pPr>
              <a:t>11.03.2019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33AA-1694-448A-A46D-A74E9F9E8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896A-5C8B-4333-95FA-03833C4BB3C4}" type="datetimeFigureOut">
              <a:rPr lang="ru-RU"/>
              <a:pPr>
                <a:defRPr/>
              </a:pPr>
              <a:t>11.03.2019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A61C-518F-4DB2-BA2C-4B09176C0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9D16-C1D1-4699-89AE-FA95727661B3}" type="datetimeFigureOut">
              <a:rPr lang="ru-RU"/>
              <a:pPr>
                <a:defRPr/>
              </a:pPr>
              <a:t>11.03.2019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2E1E-6BE9-4DAE-BC61-8165B681FC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38AF-C02C-4866-B19F-5A42B30D9BF6}" type="datetimeFigureOut">
              <a:rPr lang="ru-RU"/>
              <a:pPr>
                <a:defRPr/>
              </a:pPr>
              <a:t>11.03.2019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00D2-6E7E-4C5C-BE11-992DD8A61A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1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ED2C856-71A9-44C7-94E3-38335BF548DD}" type="datetimeFigureOut">
              <a:rPr lang="ru-RU"/>
              <a:pPr>
                <a:defRPr/>
              </a:pPr>
              <a:t>11.03.2019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637E11C-8258-46C4-89E7-6E2403CF30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39" r:id="rId2"/>
    <p:sldLayoutId id="2147484048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9" r:id="rId9"/>
    <p:sldLayoutId id="2147484045" r:id="rId10"/>
    <p:sldLayoutId id="2147484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36745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4800" i="1" dirty="0" smtClean="0"/>
              <a:t>    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БЮДЖЕТ    ДЛЯ     ГРАЖДАН </a:t>
            </a:r>
            <a:endParaRPr lang="ru-RU" sz="3600" i="1" dirty="0"/>
          </a:p>
        </p:txBody>
      </p:sp>
      <p:pic>
        <p:nvPicPr>
          <p:cNvPr id="10243" name="Содержимое 4" descr="0_9fb9e_77a2b4a6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08720"/>
            <a:ext cx="9144000" cy="3312368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4365104"/>
            <a:ext cx="8606730" cy="24928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Бюджет </a:t>
            </a:r>
            <a:r>
              <a:rPr lang="ru-RU" sz="4000" b="1" dirty="0" err="1" smtClean="0">
                <a:solidFill>
                  <a:srgbClr val="002060"/>
                </a:solidFill>
              </a:rPr>
              <a:t>Верх-Тюшевского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сельского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на </a:t>
            </a:r>
            <a:r>
              <a:rPr lang="ru-RU" sz="3600" b="1" dirty="0" smtClean="0">
                <a:solidFill>
                  <a:srgbClr val="002060"/>
                </a:solidFill>
              </a:rPr>
              <a:t>2019 год и плановый период   2020-2021 годов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49694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Основные  характеристики  бюджета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err="1" smtClean="0"/>
              <a:t>Верх-Тюшевского</a:t>
            </a:r>
            <a:r>
              <a:rPr lang="ru-RU" sz="3200" b="1" dirty="0" smtClean="0"/>
              <a:t>  сельского  поселения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1512168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периоды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916832"/>
            <a:ext cx="1800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916832"/>
            <a:ext cx="1872208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1916832"/>
            <a:ext cx="216024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бюджета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996952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2019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221088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2020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373216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2021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1556792"/>
            <a:ext cx="1835696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2996952"/>
            <a:ext cx="158417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5951,5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4214818"/>
            <a:ext cx="16561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6000,3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5373216"/>
            <a:ext cx="16561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6078,9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11960" y="2996952"/>
            <a:ext cx="172819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5951,5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5445224"/>
            <a:ext cx="1728192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6078,9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14810" y="4214818"/>
            <a:ext cx="172819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6000,3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2996952"/>
            <a:ext cx="201622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0,0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4221088"/>
            <a:ext cx="201622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0,0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5445224"/>
            <a:ext cx="201622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0,0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00100" y="0"/>
            <a:ext cx="7572428" cy="8572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Структура доходов бюджета </a:t>
            </a:r>
          </a:p>
          <a:p>
            <a:pPr algn="ctr"/>
            <a:r>
              <a:rPr lang="ru-RU" b="1" dirty="0" smtClean="0"/>
              <a:t>Верх-Тюшевского сельского поселения  в 2019-2021 годах                                           </a:t>
            </a:r>
          </a:p>
          <a:p>
            <a:pPr algn="ctr"/>
            <a:r>
              <a:rPr lang="ru-RU" b="1" dirty="0" smtClean="0"/>
              <a:t>                                                                                                                  (тыс. </a:t>
            </a:r>
            <a:r>
              <a:rPr lang="ru-RU" b="1" dirty="0" err="1" smtClean="0"/>
              <a:t>руб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00108"/>
            <a:ext cx="2143140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000108"/>
            <a:ext cx="2357454" cy="6429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</a:t>
            </a:r>
          </a:p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000108"/>
            <a:ext cx="2357454" cy="5715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</a:t>
            </a:r>
          </a:p>
          <a:p>
            <a:pPr algn="ctr"/>
            <a:r>
              <a:rPr lang="ru-RU" dirty="0" smtClean="0"/>
              <a:t>поступления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857364"/>
            <a:ext cx="2714644" cy="30003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</a:t>
            </a:r>
            <a:r>
              <a:rPr lang="ru-RU" sz="1400" b="1" dirty="0" smtClean="0"/>
              <a:t>Налог на доходы физических лиц</a:t>
            </a:r>
          </a:p>
          <a:p>
            <a:r>
              <a:rPr lang="ru-RU" sz="1400" b="1" dirty="0" smtClean="0"/>
              <a:t>-Акцизы  на дизтопливо, бензин, моторные масла</a:t>
            </a:r>
          </a:p>
          <a:p>
            <a:r>
              <a:rPr lang="ru-RU" sz="1400" b="1" dirty="0" smtClean="0"/>
              <a:t>-Единый сельскохозяйственный налог</a:t>
            </a:r>
          </a:p>
          <a:p>
            <a:r>
              <a:rPr lang="ru-RU" sz="1400" b="1" dirty="0" smtClean="0"/>
              <a:t>--Налог на имущество физических лиц</a:t>
            </a:r>
          </a:p>
          <a:p>
            <a:r>
              <a:rPr lang="ru-RU" sz="1400" b="1" dirty="0" smtClean="0"/>
              <a:t>-Земельный налог</a:t>
            </a:r>
          </a:p>
          <a:p>
            <a:r>
              <a:rPr lang="ru-RU" sz="1400" b="1" dirty="0" smtClean="0"/>
              <a:t>-Государственная пошлина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1928802"/>
            <a:ext cx="2857520" cy="2214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-</a:t>
            </a:r>
            <a:r>
              <a:rPr lang="ru-RU" sz="1400" b="1" dirty="0" smtClean="0"/>
              <a:t>Доходы, получаемые в виде арендной платы за  земельные  участки</a:t>
            </a:r>
          </a:p>
          <a:p>
            <a:r>
              <a:rPr lang="ru-RU" sz="1400" b="1" dirty="0" smtClean="0"/>
              <a:t>-Доходы от сдачи в аренду имущества</a:t>
            </a:r>
          </a:p>
          <a:p>
            <a:r>
              <a:rPr lang="ru-RU" sz="1400" b="1" dirty="0" smtClean="0"/>
              <a:t>- Доходы, поступающие в порядке возмещения  расходов, понесенных  в связи с эксплуатацией имущества сельских поселений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1714488"/>
            <a:ext cx="2714644" cy="17859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Дотации, субсидии, субвенции,</a:t>
            </a:r>
          </a:p>
          <a:p>
            <a:r>
              <a:rPr lang="ru-RU" sz="1400" b="1" dirty="0" smtClean="0"/>
              <a:t>межбюджетные </a:t>
            </a:r>
            <a:r>
              <a:rPr lang="ru-RU" sz="1400" b="1" dirty="0" err="1" smtClean="0"/>
              <a:t>трансфер</a:t>
            </a:r>
            <a:endParaRPr lang="ru-RU" sz="1400" b="1" dirty="0" smtClean="0"/>
          </a:p>
          <a:p>
            <a:r>
              <a:rPr lang="ru-RU" sz="1400" b="1" dirty="0" smtClean="0"/>
              <a:t>ты из других уровней бюджета,</a:t>
            </a:r>
          </a:p>
          <a:p>
            <a:r>
              <a:rPr lang="ru-RU" sz="1400" b="1" dirty="0" smtClean="0"/>
              <a:t>безвозмездные поступления от  физических и юридических лиц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929198"/>
            <a:ext cx="2428892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 – 1443,6 (24,2%)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500702"/>
            <a:ext cx="2428892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 – 1500,5(25,0%)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6072206"/>
            <a:ext cx="2428892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 – 1527,2 (25,1%)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14818"/>
            <a:ext cx="2786082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 –455,0 (7,6%)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5429264"/>
            <a:ext cx="2786082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 – 493,0 (8,1%)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4857760"/>
            <a:ext cx="2786082" cy="5000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2020г -487,0 (8,1%)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3643314"/>
            <a:ext cx="2500330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 – 4052,9(68,2%)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4286256"/>
            <a:ext cx="2500330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 -4012,8(66,9%)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4857760"/>
            <a:ext cx="2500330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 – 4058,7(66,8%)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52"/>
            <a:ext cx="8358246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Структура    расходов   бюджета </a:t>
            </a:r>
          </a:p>
          <a:p>
            <a:pPr algn="ctr"/>
            <a:r>
              <a:rPr lang="ru-RU" b="1" dirty="0" smtClean="0"/>
              <a:t>Верх-Тюшевского    сельского   поселения</a:t>
            </a:r>
          </a:p>
          <a:p>
            <a:pPr algn="ctr"/>
            <a:r>
              <a:rPr lang="ru-RU" b="1" dirty="0" smtClean="0"/>
              <a:t>по   программному   принципу   на   2019  год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142844" y="1214422"/>
            <a:ext cx="642942" cy="550072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dirty="0" smtClean="0"/>
              <a:t>БЮДЖЕТ</a:t>
            </a:r>
            <a:endParaRPr lang="ru-RU" sz="4000" dirty="0"/>
          </a:p>
        </p:txBody>
      </p:sp>
      <p:sp>
        <p:nvSpPr>
          <p:cNvPr id="6" name="Цилиндр 5"/>
          <p:cNvSpPr/>
          <p:nvPr/>
        </p:nvSpPr>
        <p:spPr>
          <a:xfrm>
            <a:off x="1000100" y="1285860"/>
            <a:ext cx="914400" cy="54292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/>
              <a:t>Программные   и</a:t>
            </a:r>
          </a:p>
          <a:p>
            <a:pPr algn="ctr"/>
            <a:r>
              <a:rPr lang="ru-RU" sz="2800" b="1" dirty="0" err="1" smtClean="0"/>
              <a:t>непрограммные</a:t>
            </a:r>
            <a:r>
              <a:rPr lang="ru-RU" sz="2800" b="1" dirty="0" smtClean="0"/>
              <a:t>    расходы</a:t>
            </a:r>
            <a:endParaRPr lang="ru-RU" sz="2800" dirty="0"/>
          </a:p>
        </p:txBody>
      </p:sp>
      <p:sp>
        <p:nvSpPr>
          <p:cNvPr id="7" name="Восьмиугольник 6"/>
          <p:cNvSpPr/>
          <p:nvPr/>
        </p:nvSpPr>
        <p:spPr>
          <a:xfrm>
            <a:off x="2643174" y="1428736"/>
            <a:ext cx="2143140" cy="18573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Муниципальные</a:t>
            </a:r>
          </a:p>
          <a:p>
            <a:pPr algn="ctr"/>
            <a:r>
              <a:rPr lang="ru-RU" b="1" dirty="0" smtClean="0"/>
              <a:t>программы</a:t>
            </a:r>
          </a:p>
          <a:p>
            <a:pPr algn="ctr"/>
            <a:r>
              <a:rPr lang="ru-RU" b="1" dirty="0" smtClean="0"/>
              <a:t>(5603,2 тыс.</a:t>
            </a:r>
          </a:p>
          <a:p>
            <a:pPr algn="ctr"/>
            <a:r>
              <a:rPr lang="ru-RU" b="1" dirty="0" smtClean="0"/>
              <a:t>рублей</a:t>
            </a:r>
            <a:endParaRPr lang="ru-RU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2571736" y="4000504"/>
            <a:ext cx="2357454" cy="184309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Непрограммные</a:t>
            </a:r>
            <a:endParaRPr lang="ru-RU" b="1" dirty="0" smtClean="0"/>
          </a:p>
          <a:p>
            <a:pPr algn="ctr"/>
            <a:r>
              <a:rPr lang="ru-RU" b="1" dirty="0" smtClean="0"/>
              <a:t>расходы</a:t>
            </a:r>
          </a:p>
          <a:p>
            <a:pPr algn="ctr"/>
            <a:r>
              <a:rPr lang="ru-RU" b="1" dirty="0" smtClean="0"/>
              <a:t>(348,3 тыс. рублей)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28794" y="371475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00232" y="3000372"/>
            <a:ext cx="785818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286380" y="1142984"/>
            <a:ext cx="314327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Совершенствование  муниципального управления  (2375,0 т. руб.)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57818" y="2071678"/>
            <a:ext cx="314327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Пожарная безопасность  (982,3 тыс. </a:t>
            </a:r>
            <a:r>
              <a:rPr lang="ru-RU" sz="1600" dirty="0" err="1" smtClean="0"/>
              <a:t>руб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4000504"/>
            <a:ext cx="307183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Развитие  сферы культуры (1086,2  тыс. </a:t>
            </a:r>
            <a:r>
              <a:rPr lang="ru-RU" sz="1600" dirty="0" err="1" smtClean="0"/>
              <a:t>руб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9256" y="2928934"/>
            <a:ext cx="307183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Комплексное развитие систем  жизнеобеспечения  (955,3 тыс. </a:t>
            </a:r>
            <a:r>
              <a:rPr lang="ru-RU" sz="1600" dirty="0" err="1" smtClean="0"/>
              <a:t>руб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0694" y="4857760"/>
            <a:ext cx="307183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Социальная поддержка граждан (124,4 тыс. </a:t>
            </a:r>
            <a:r>
              <a:rPr lang="ru-RU" sz="1600" dirty="0" err="1" smtClean="0"/>
              <a:t>руб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643438" y="171448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2000" y="171448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5572132" y="5572140"/>
            <a:ext cx="300039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Управление земельными ресурсами и имуществом                ( 80,0 тыс. </a:t>
            </a:r>
            <a:r>
              <a:rPr lang="ru-RU" sz="1600" dirty="0" err="1" smtClean="0"/>
              <a:t>руб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cxnSp>
        <p:nvCxnSpPr>
          <p:cNvPr id="25" name="Прямая соединительная линия 24"/>
          <p:cNvCxnSpPr>
            <a:stCxn id="16" idx="2"/>
          </p:cNvCxnSpPr>
          <p:nvPr/>
        </p:nvCxnSpPr>
        <p:spPr>
          <a:xfrm rot="16200000" flipH="1">
            <a:off x="6858016" y="1928802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48" y="428604"/>
            <a:ext cx="8072494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Структура   расходов   бюджета  по отраслям </a:t>
            </a:r>
            <a:r>
              <a:rPr lang="ru-RU" sz="2400" smtClean="0"/>
              <a:t>на 2019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4" y="1500174"/>
          <a:ext cx="835824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786742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Национальная  безопасность и правоохранительная  деятельность</a:t>
            </a:r>
            <a:endParaRPr lang="ru-RU" sz="24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143240" y="1643050"/>
            <a:ext cx="5214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Объем расходов местного бюджета по деятельность» составил: разделу «Национальная</a:t>
            </a:r>
          </a:p>
          <a:p>
            <a:pPr algn="ctr"/>
            <a:r>
              <a:rPr lang="ru-RU" b="1" dirty="0" smtClean="0"/>
              <a:t>безопасность и правоохранительная деятельность» составил </a:t>
            </a:r>
            <a:r>
              <a:rPr lang="ru-RU" dirty="0" smtClean="0"/>
              <a:t>(тыс. руб.):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4214818"/>
          <a:ext cx="69532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1571636"/>
                <a:gridCol w="1214414"/>
                <a:gridCol w="1738314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4857760"/>
          <a:ext cx="700092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142"/>
                <a:gridCol w="1609974"/>
                <a:gridCol w="1244071"/>
                <a:gridCol w="1658737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Обеспечение  пожарной безопасности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982,3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1022,6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1030,2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357166"/>
            <a:ext cx="7500990" cy="8572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Жилищно-коммунальное  хозяйство</a:t>
            </a:r>
            <a:endParaRPr lang="ru-RU" sz="32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3448050" cy="2228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3012" name="Picture 4" descr="https://im0-tub-ru.yandex.net/i?id=4410b2739adf0f14a9fef508293928a3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2733675" cy="20478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3019" name="Picture 11" descr="C:\Users\пкс\Downloads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5107668"/>
            <a:ext cx="2044064" cy="15312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4000496" y="135729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 проведение мероприятий в области </a:t>
            </a:r>
            <a:r>
              <a:rPr lang="ru-RU" b="1" dirty="0" err="1" smtClean="0"/>
              <a:t>жилищно</a:t>
            </a:r>
            <a:r>
              <a:rPr lang="ru-RU" b="1" dirty="0" smtClean="0"/>
              <a:t>- коммунального хозяйства предусмотрены средства в</a:t>
            </a:r>
          </a:p>
          <a:p>
            <a:pPr algn="ctr"/>
            <a:r>
              <a:rPr lang="ru-RU" b="1" dirty="0" smtClean="0"/>
              <a:t>следующих объемах  (тыс. руб.) :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857618" y="2643182"/>
          <a:ext cx="4572034" cy="23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2"/>
                <a:gridCol w="928694"/>
                <a:gridCol w="928694"/>
                <a:gridCol w="928694"/>
              </a:tblGrid>
              <a:tr h="64294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Наименова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</a:tr>
              <a:tr h="5233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Жилищное хозяйство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5,8</a:t>
                      </a:r>
                      <a:endParaRPr lang="ru-RU" sz="1800" dirty="0"/>
                    </a:p>
                  </a:txBody>
                  <a:tcPr/>
                </a:tc>
              </a:tr>
              <a:tr h="5638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Коммунальное  хозяйство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386,2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404,9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1010,8</a:t>
                      </a:r>
                      <a:endParaRPr lang="ru-RU" sz="1800" dirty="0"/>
                    </a:p>
                  </a:txBody>
                  <a:tcPr/>
                </a:tc>
              </a:tr>
              <a:tr h="5233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Благоустройство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97,2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317,3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1067,2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14290"/>
            <a:ext cx="7000924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Расходы  на  общегосударственные вопросы</a:t>
            </a:r>
            <a:endParaRPr lang="ru-RU" sz="28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2466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71802" y="1643050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На оплату расходов по всем общегосударственным вопросам</a:t>
            </a:r>
          </a:p>
          <a:p>
            <a:pPr algn="ctr"/>
            <a:r>
              <a:rPr lang="ru-RU" b="1" i="1" dirty="0" smtClean="0"/>
              <a:t>Верх-Тюшевского сельского поселения (тыс. руб.):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3500438"/>
          <a:ext cx="8143932" cy="271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/>
                <a:gridCol w="1071570"/>
                <a:gridCol w="1000132"/>
                <a:gridCol w="1071570"/>
              </a:tblGrid>
              <a:tr h="3849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</a:tr>
              <a:tr h="4503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Функционирование главы Администрации 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610,9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610,9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76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Функционирование Администрации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1647,8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1612,7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464,0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960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Расходы по 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формированию и исполнению, контролю за бюджетом поселения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37,5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9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Резервные фонды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9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Другие общегосударственные вопросы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283,1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45,4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55,4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7215238" cy="9286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Расходы на дорожное  хозяйство (дорожные фонды)</a:t>
            </a:r>
            <a:endParaRPr lang="ru-RU" sz="2800" dirty="0"/>
          </a:p>
        </p:txBody>
      </p:sp>
      <p:pic>
        <p:nvPicPr>
          <p:cNvPr id="11265" name="Picture 1" descr="C:\Users\пкс\Downloads\thumb_1490098937-fff6e9163b_835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0974" y="3071810"/>
            <a:ext cx="3683026" cy="20717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1266" name="Picture 2" descr="C:\Users\пкс\Downloads\dscf1799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000396" cy="22502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500430" y="1571612"/>
            <a:ext cx="5286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Расходы на содержание и ремонт автомобильных дорог общего пользования местного значения предусмотрены в следующих объемах (тыс. руб.):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3" y="4071942"/>
          <a:ext cx="4786347" cy="240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992"/>
                <a:gridCol w="894405"/>
                <a:gridCol w="857256"/>
                <a:gridCol w="928694"/>
              </a:tblGrid>
              <a:tr h="99771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</a:tr>
              <a:tr h="10025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Содержание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автомобильных  дорог и искусственных сооружений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на них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436,1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447,0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449,7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4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Ремонт дорог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30,0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30,0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30,0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85728"/>
            <a:ext cx="6215106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Расходы  на культуру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66843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счет средств бюджета Верх-Тюшевского сельского поселения  учреждения культуры оказывают населению сельского поселения муниципальные услуги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функций осуществляется бюджетными учреждениями 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Верх-Тюшевской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СДК»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0043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Общий объем расходов по разделу «Культура и кинематография» составил (тыс. руб.):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28926" y="3929066"/>
          <a:ext cx="576264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82"/>
                <a:gridCol w="1920882"/>
                <a:gridCol w="1920882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2019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 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1089,2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–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1063,6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2021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–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1371,8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085" name="Picture 5" descr="C:\Users\пкс\Downloads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429130"/>
            <a:ext cx="3286148" cy="21907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6086" name="Picture 6" descr="C:\Users\пкс\Downloads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429132"/>
            <a:ext cx="2571736" cy="1714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6087" name="Picture 7" descr="C:\Users\пкс\Downloads\imag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714884"/>
            <a:ext cx="2476485" cy="18573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7286676" cy="7858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Расходы на национальную оборону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осуществление первичного воинского учета на территориях, где отсутствуют военные комиссариаты: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3000396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68" y="3286124"/>
          <a:ext cx="514353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71"/>
                <a:gridCol w="1577351"/>
                <a:gridCol w="20574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 </a:t>
                      </a:r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2020 </a:t>
                      </a:r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2021 </a:t>
                      </a:r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88,3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88,3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90,6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ru-RU" sz="5400" dirty="0" smtClean="0"/>
              <a:t>Бюджет для граждан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ctr"/>
            <a:r>
              <a:rPr lang="ru-RU" sz="3600" dirty="0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 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357166"/>
            <a:ext cx="6143668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Расходы на социальную политику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0017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Расходы на выплату муниципальной пенсии   и коммунальные работникам  культуры (тыс. руб.):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3" y="2285992"/>
          <a:ext cx="7072361" cy="231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788"/>
                <a:gridCol w="1166557"/>
                <a:gridCol w="1000132"/>
                <a:gridCol w="1285884"/>
              </a:tblGrid>
              <a:tr h="5037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Наименование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 </a:t>
                      </a:r>
                      <a:r>
                        <a:rPr lang="ru-RU" sz="2400" dirty="0" smtClean="0"/>
                        <a:t>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2021г</a:t>
                      </a:r>
                      <a:endParaRPr lang="ru-RU" sz="2400" dirty="0"/>
                    </a:p>
                  </a:txBody>
                  <a:tcPr/>
                </a:tc>
              </a:tr>
              <a:tr h="90682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Муниципальные   пенсии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203,0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203,0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203,0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0682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Коммунальные </a:t>
                      </a:r>
                      <a:r>
                        <a:rPr lang="ru-RU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работникам культуры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53,1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714884"/>
            <a:ext cx="3500462" cy="21431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кс\Downloads\21653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071942" cy="24160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928662" y="3000372"/>
            <a:ext cx="7572428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Бюджет  Верх-Тюшевского сельского поселения на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2019-2021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годы направлен на решение следующих ключевых задач: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Обеспечение устойчивости и сбалансированности бюджетной системы   в целях гарантированного исполнения действующих и принимаемых расходных  обязательств;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  соответствие финансовых возможностей бюджета ключевым направлениям  развития  поселения;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  повышение  прозрачности и открытости бюджетного процесса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7" y="704850"/>
            <a:ext cx="8245544" cy="598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991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499992" y="4077072"/>
            <a:ext cx="4392488" cy="2520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Основа формирования</a:t>
            </a:r>
          </a:p>
          <a:p>
            <a:pPr algn="ctr"/>
            <a:r>
              <a:rPr lang="ru-RU" sz="2000" b="1" i="1" dirty="0" smtClean="0"/>
              <a:t>бюджета Верх-Тюшевского сельского поселения на 2019 год и плановый период 2020-2021 годов</a:t>
            </a:r>
            <a:endParaRPr lang="ru-RU" sz="20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500570"/>
            <a:ext cx="3240360" cy="21687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Прогноз социально-экономического развития Верх-Тюшевского  сельского поселения на 2019-2021 годы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714488"/>
            <a:ext cx="3205020" cy="2506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Основные направления бюджетной и налоговой политики Пермского края и Октябрьского муниципального района  на 2019-2021 годы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88640"/>
            <a:ext cx="4896544" cy="14401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Основные направления бюджетной и налоговой политики Верх-Тюшевского сельского поселения на 2019-2021 годы 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1592" y="764704"/>
            <a:ext cx="3529564" cy="25922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Муниципальные программы </a:t>
            </a:r>
            <a:r>
              <a:rPr lang="ru-RU" sz="2400" dirty="0" err="1" smtClean="0"/>
              <a:t>Верх-Тюшевского</a:t>
            </a:r>
            <a:r>
              <a:rPr lang="ru-RU" sz="2400" dirty="0" smtClean="0"/>
              <a:t> сельского поселения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 rot="6937906">
            <a:off x="7240863" y="3577170"/>
            <a:ext cx="1122424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0518324">
            <a:off x="3412884" y="5473187"/>
            <a:ext cx="1263047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986744">
            <a:off x="3390575" y="2697681"/>
            <a:ext cx="2858400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39868">
            <a:off x="3196373" y="4278023"/>
            <a:ext cx="1586247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4392488"/>
          </a:xfrm>
        </p:spPr>
        <p:txBody>
          <a:bodyPr/>
          <a:lstStyle/>
          <a:p>
            <a:pPr algn="ctr"/>
            <a:r>
              <a:rPr lang="ru-RU" sz="5400" b="1" dirty="0" smtClean="0"/>
              <a:t>Бюджет</a:t>
            </a:r>
            <a:br>
              <a:rPr lang="ru-RU" sz="5400" b="1" dirty="0" smtClean="0"/>
            </a:br>
            <a:r>
              <a:rPr lang="ru-RU" sz="5400" dirty="0" smtClean="0"/>
              <a:t> – план доходов и расходов для обеспечения обязательств государства, закрепленных в Конституции Российской Федерации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3753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pPr algn="ctr"/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99592" y="0"/>
            <a:ext cx="6840760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Бюджетная система Российской Федерации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0" y="1196752"/>
            <a:ext cx="1907704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федерал </a:t>
            </a:r>
            <a:r>
              <a:rPr lang="ru-RU" sz="2000" dirty="0" err="1" smtClean="0"/>
              <a:t>ьный</a:t>
            </a:r>
            <a:r>
              <a:rPr lang="ru-RU" sz="2000" dirty="0" smtClean="0"/>
              <a:t> бюджет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691680" y="1340768"/>
            <a:ext cx="1800200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бюджеты государственных внебюджетных фондов Российской Федерации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3563888" y="1340768"/>
            <a:ext cx="180020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бюджеты </a:t>
            </a:r>
            <a:r>
              <a:rPr lang="ru-RU" sz="1600" smtClean="0"/>
              <a:t>территориальных государственных </a:t>
            </a:r>
            <a:r>
              <a:rPr lang="ru-RU" sz="1600" dirty="0" smtClean="0"/>
              <a:t>внебюджетных фондов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5364088" y="1772816"/>
            <a:ext cx="2232248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субъектов Российской Федерации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308304" y="836712"/>
            <a:ext cx="1835696" cy="163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местные бюджеты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077072"/>
            <a:ext cx="278660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бюджеты городских округов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4077072"/>
            <a:ext cx="235456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бюджеты муниципальных районов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4077072"/>
            <a:ext cx="237626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бюджеты городских и сельских поселений</a:t>
            </a:r>
            <a:endParaRPr lang="ru-RU" sz="24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771800" y="2420888"/>
            <a:ext cx="532859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4"/>
          </p:cNvCxnSpPr>
          <p:nvPr/>
        </p:nvCxnSpPr>
        <p:spPr>
          <a:xfrm flipH="1">
            <a:off x="5292080" y="2471192"/>
            <a:ext cx="2934072" cy="1605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172400" y="2492896"/>
            <a:ext cx="5720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6000" b="1" i="1" u="sng" dirty="0" smtClean="0"/>
              <a:t>Основные  понятия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8" y="908720"/>
            <a:ext cx="3024336" cy="194421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Поступающие в бюджет денежные средства являются ДОХОДАМИ БЮДЖЕТА</a:t>
            </a:r>
            <a:endParaRPr lang="ru-RU" sz="2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95936" y="980728"/>
            <a:ext cx="4824536" cy="2376264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НАЛОГИ</a:t>
            </a:r>
            <a:r>
              <a:rPr lang="ru-RU" sz="2000" dirty="0" smtClean="0"/>
              <a:t>– часть доходов граждан и организаций, которые они обязаны заплатить государству (например, налог на доходы физических лиц,  налог на имущество физических лиц, земельный налог и др.)</a:t>
            </a:r>
            <a:endParaRPr lang="ru-RU" sz="2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3140968"/>
            <a:ext cx="3707904" cy="324036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НЕНАЛОГОВЫЕ ДОХОДЫ</a:t>
            </a:r>
            <a:r>
              <a:rPr lang="ru-RU" sz="2000" dirty="0" smtClean="0"/>
              <a:t>– платежи в виде штрафов, санкций за нарушение </a:t>
            </a:r>
            <a:r>
              <a:rPr lang="ru-RU" sz="2000" dirty="0" err="1" smtClean="0"/>
              <a:t>законодательс</a:t>
            </a:r>
            <a:r>
              <a:rPr lang="ru-RU" sz="2000" dirty="0" smtClean="0"/>
              <a:t> </a:t>
            </a:r>
            <a:r>
              <a:rPr lang="ru-RU" sz="2000" dirty="0" err="1" smtClean="0"/>
              <a:t>тва</a:t>
            </a:r>
            <a:r>
              <a:rPr lang="ru-RU" sz="2000" dirty="0" smtClean="0"/>
              <a:t>, платежи за пользование имуществом государства</a:t>
            </a:r>
            <a:endParaRPr lang="ru-RU" sz="20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23928" y="3573016"/>
            <a:ext cx="4968552" cy="309634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БЕЗВОЗМЕЗДНЫЕ ПОСТУПЛЕНИЯ– </a:t>
            </a:r>
            <a:r>
              <a:rPr lang="ru-RU" sz="2000" dirty="0" smtClean="0"/>
              <a:t>средства, которые поступают в бюджет безвозмездно (денежные средства, поступающие из вышестоящего бюджета (например, дотация из  районного бюджета), а также безвозмездные перечисления от физических и юридических лиц)</a:t>
            </a:r>
            <a:endParaRPr lang="ru-RU" sz="2000" dirty="0"/>
          </a:p>
        </p:txBody>
      </p:sp>
      <p:cxnSp>
        <p:nvCxnSpPr>
          <p:cNvPr id="9" name="Прямая со стрелкой 8"/>
          <p:cNvCxnSpPr>
            <a:stCxn id="4" idx="3"/>
          </p:cNvCxnSpPr>
          <p:nvPr/>
        </p:nvCxnSpPr>
        <p:spPr>
          <a:xfrm>
            <a:off x="3347864" y="1880828"/>
            <a:ext cx="216024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19872" y="1916832"/>
            <a:ext cx="72008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3347864" y="191683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9928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Выплачиваемые из бюджета денежные средства называются  РАСХОДАМИ БЮДЖЕТА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194421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</a:t>
            </a:r>
            <a:r>
              <a:rPr lang="ru-RU" dirty="0" err="1" smtClean="0"/>
              <a:t>общегосуда</a:t>
            </a:r>
            <a:r>
              <a:rPr lang="ru-RU" dirty="0" smtClean="0"/>
              <a:t> </a:t>
            </a:r>
            <a:r>
              <a:rPr lang="ru-RU" dirty="0" err="1" smtClean="0"/>
              <a:t>рственные</a:t>
            </a:r>
            <a:r>
              <a:rPr lang="ru-RU" dirty="0" smtClean="0"/>
              <a:t> вопросы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1556792"/>
            <a:ext cx="149046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жилищно-коммунальное  хозяйство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1340768"/>
            <a:ext cx="237626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культуру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660232" y="1772816"/>
            <a:ext cx="223224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национальную экономику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3933056"/>
            <a:ext cx="2195736" cy="781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социальную политику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355976" y="3212976"/>
            <a:ext cx="2088232" cy="19442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национальную оборону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79512" y="3714752"/>
            <a:ext cx="3106604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 национальную безопасность и </a:t>
            </a:r>
            <a:r>
              <a:rPr lang="ru-RU" sz="2000" dirty="0" err="1" smtClean="0"/>
              <a:t>правохранительную</a:t>
            </a:r>
            <a:r>
              <a:rPr lang="ru-RU" sz="2000" dirty="0" smtClean="0"/>
              <a:t>  деятельность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3816424" cy="1800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НЕДОСТАЮЩИЕ СРЕДСТВА БЕРУТ В ДОЛГ ИЛИ ИЗ НАКОПЛЕНИЙ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396044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ДОХОДЫ &lt; РАСХОДЫ = ДЕФИЦИТ БЮДЖЕТА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32657"/>
            <a:ext cx="4464496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ДОХОДЫ &gt; РАСХОДЫ = ПРОФИЦИТ БЮДЖЕТА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916833"/>
            <a:ext cx="4032448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ИЗЛИШКИ СРЕДСТВ НАПРАВЛЯЮТ В НАКОПЛЕНИЯ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516216" y="1268760"/>
            <a:ext cx="484632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979712" y="1628800"/>
            <a:ext cx="484632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14908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Бюджет составляется на три года </a:t>
            </a:r>
            <a:r>
              <a:rPr lang="ru-RU" sz="2000" dirty="0" smtClean="0"/>
              <a:t>– очередной финансовый год и плановый  период  (на 2019 год  и  на  плановый  период   2020-2021 годов)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Очередной финансовый год </a:t>
            </a:r>
            <a:r>
              <a:rPr lang="ru-RU" sz="2000" dirty="0" smtClean="0"/>
              <a:t>–  </a:t>
            </a:r>
            <a:r>
              <a:rPr lang="ru-RU" sz="2000" dirty="0" err="1" smtClean="0"/>
              <a:t>год</a:t>
            </a:r>
            <a:r>
              <a:rPr lang="ru-RU" sz="2000" dirty="0" smtClean="0"/>
              <a:t>, на который составляется бюджет (2019год)</a:t>
            </a:r>
          </a:p>
          <a:p>
            <a:r>
              <a:rPr lang="ru-RU" sz="2000" b="1" dirty="0" smtClean="0"/>
              <a:t>Плановый период </a:t>
            </a:r>
            <a:r>
              <a:rPr lang="ru-RU" sz="2000" dirty="0" smtClean="0"/>
              <a:t>– два года, следующих   за   очередным финансовым   годом  (2020  и  2021  годы)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4499992" cy="134076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Стадии бюджета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3491880" y="836712"/>
            <a:ext cx="4392488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1.Составление  проекта бюджета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539552" y="2132856"/>
            <a:ext cx="4896544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2.Рассмотрение и утверждение бюджета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323528" y="4149080"/>
            <a:ext cx="5400600" cy="18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4.Составление, внешняя проверка, рассмотрение и утверждение бюджетной отчетности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3779912" y="3212976"/>
            <a:ext cx="4536504" cy="12024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3.Исполнение  бюджета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4175448" y="5517232"/>
            <a:ext cx="4968552" cy="11304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5.Муниципальный финансовый контроль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915</TotalTime>
  <Words>1053</Words>
  <Application>Microsoft Office PowerPoint</Application>
  <PresentationFormat>Экран (4:3)</PresentationFormat>
  <Paragraphs>232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   БЮДЖЕТ    ДЛЯ     ГРАЖДАН </vt:lpstr>
      <vt:lpstr>Бюджет для граждан</vt:lpstr>
      <vt:lpstr>Слайд 3</vt:lpstr>
      <vt:lpstr>Бюджет  – план доходов и расходов для обеспечения обязательств государства, закрепленных в Конституции Российской Федерации</vt:lpstr>
      <vt:lpstr>Слайд 5</vt:lpstr>
      <vt:lpstr>           Основные  понятия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Финансовый отдел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Новации в расходах районного бюджета на 2013 год и на плановый период 2014 и 2015 годов</dc:title>
  <dc:creator>Ира</dc:creator>
  <cp:lastModifiedBy>пкс</cp:lastModifiedBy>
  <cp:revision>405</cp:revision>
  <dcterms:created xsi:type="dcterms:W3CDTF">2012-11-13T07:23:35Z</dcterms:created>
  <dcterms:modified xsi:type="dcterms:W3CDTF">2019-03-11T05:13:40Z</dcterms:modified>
</cp:coreProperties>
</file>