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sldIdLst>
    <p:sldId id="260" r:id="rId3"/>
    <p:sldId id="319" r:id="rId4"/>
    <p:sldId id="268" r:id="rId5"/>
    <p:sldId id="304" r:id="rId6"/>
    <p:sldId id="269" r:id="rId7"/>
    <p:sldId id="316" r:id="rId8"/>
    <p:sldId id="273" r:id="rId9"/>
    <p:sldId id="307" r:id="rId10"/>
    <p:sldId id="326" r:id="rId11"/>
    <p:sldId id="327" r:id="rId12"/>
    <p:sldId id="329" r:id="rId13"/>
    <p:sldId id="328" r:id="rId14"/>
    <p:sldId id="330" r:id="rId15"/>
    <p:sldId id="331" r:id="rId16"/>
    <p:sldId id="332" r:id="rId17"/>
    <p:sldId id="333" r:id="rId18"/>
    <p:sldId id="321" r:id="rId19"/>
    <p:sldId id="323" r:id="rId20"/>
    <p:sldId id="334" r:id="rId21"/>
    <p:sldId id="335" r:id="rId22"/>
    <p:sldId id="322" r:id="rId23"/>
    <p:sldId id="286" r:id="rId24"/>
    <p:sldId id="336" r:id="rId25"/>
    <p:sldId id="290" r:id="rId2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86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06583860116076E-2"/>
          <c:y val="2.0341732283464566E-2"/>
          <c:w val="0.92309341613988394"/>
          <c:h val="0.84587637795275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Лист1!$A$7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Лист1!$B$2:$E$5</c:f>
              <c:strCache>
                <c:ptCount val="4"/>
                <c:pt idx="0">
                  <c:v>2022 г.</c:v>
                </c:pt>
                <c:pt idx="1">
                  <c:v>2023</c:v>
                </c:pt>
                <c:pt idx="2">
                  <c:v>2024 г</c:v>
                </c:pt>
                <c:pt idx="3">
                  <c:v>2025 г</c:v>
                </c:pt>
              </c:strCache>
            </c:strRef>
          </c:cat>
          <c:val>
            <c:numRef>
              <c:f>Лист1!$B$7:$E$7</c:f>
              <c:numCache>
                <c:formatCode>_-* #,##0_р_._-;\-* #,##0_р_._-;_-* "-"??_р_._-;_-@_-</c:formatCode>
                <c:ptCount val="4"/>
                <c:pt idx="0">
                  <c:v>216</c:v>
                </c:pt>
                <c:pt idx="1">
                  <c:v>203</c:v>
                </c:pt>
                <c:pt idx="2">
                  <c:v>212</c:v>
                </c:pt>
                <c:pt idx="3">
                  <c:v>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E-4447-8F17-A13DFF17E756}"/>
            </c:ext>
          </c:extLst>
        </c:ser>
        <c:ser>
          <c:idx val="1"/>
          <c:order val="1"/>
          <c:tx>
            <c:strRef>
              <c:f>Лист1!$A$8</c:f>
              <c:strCache>
                <c:ptCount val="1"/>
                <c:pt idx="0">
                  <c:v>Дотации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77AE-4447-8F17-A13DFF17E756}"/>
              </c:ext>
            </c:extLst>
          </c:dPt>
          <c:dPt>
            <c:idx val="1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86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77AE-4447-8F17-A13DFF17E756}"/>
              </c:ext>
            </c:extLst>
          </c:dPt>
          <c:dPt>
            <c:idx val="2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77AE-4447-8F17-A13DFF17E756}"/>
              </c:ext>
            </c:extLst>
          </c:dPt>
          <c:dPt>
            <c:idx val="3"/>
            <c:invertIfNegative val="0"/>
            <c:bubble3D val="0"/>
            <c:spPr>
              <a:solidFill>
                <a:srgbClr val="990033"/>
              </a:solidFill>
              <a:ln>
                <a:solidFill>
                  <a:srgbClr val="C0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77AE-4447-8F17-A13DFF17E7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Лист1!$B$2:$E$5</c:f>
              <c:strCache>
                <c:ptCount val="4"/>
                <c:pt idx="0">
                  <c:v>2022 г.</c:v>
                </c:pt>
                <c:pt idx="1">
                  <c:v>2023</c:v>
                </c:pt>
                <c:pt idx="2">
                  <c:v>2024 г</c:v>
                </c:pt>
                <c:pt idx="3">
                  <c:v>2025 г</c:v>
                </c:pt>
              </c:strCache>
            </c:strRef>
          </c:cat>
          <c:val>
            <c:numRef>
              <c:f>Лист1!$B$8:$E$8</c:f>
              <c:numCache>
                <c:formatCode>_-* #,##0_р_._-;\-* #,##0_р_._-;_-* "-"??_р_._-;_-@_-</c:formatCode>
                <c:ptCount val="4"/>
                <c:pt idx="0">
                  <c:v>334</c:v>
                </c:pt>
                <c:pt idx="1">
                  <c:v>400</c:v>
                </c:pt>
                <c:pt idx="2">
                  <c:v>398</c:v>
                </c:pt>
                <c:pt idx="3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7AE-4447-8F17-A13DFF17E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6026240"/>
        <c:axId val="56027776"/>
      </c:barChart>
      <c:catAx>
        <c:axId val="5602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6027776"/>
        <c:crosses val="autoZero"/>
        <c:auto val="1"/>
        <c:lblAlgn val="ctr"/>
        <c:lblOffset val="100"/>
        <c:noMultiLvlLbl val="0"/>
      </c:catAx>
      <c:valAx>
        <c:axId val="56027776"/>
        <c:scaling>
          <c:orientation val="minMax"/>
        </c:scaling>
        <c:delete val="0"/>
        <c:axPos val="l"/>
        <c:majorGridlines/>
        <c:numFmt formatCode="_-* #,##0_р_._-;\-* #,##0_р_._-;_-* &quot;-&quot;??_р_._-;_-@_-" sourceLinked="1"/>
        <c:majorTickMark val="none"/>
        <c:minorTickMark val="none"/>
        <c:tickLblPos val="nextTo"/>
        <c:spPr>
          <a:ln w="9525">
            <a:noFill/>
          </a:ln>
        </c:spPr>
        <c:crossAx val="5602624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legend>
      <c:legendPos val="b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A29B-B839-403D-870D-378C063B27F6}" type="datetimeFigureOut">
              <a:rPr lang="ru-RU" smtClean="0"/>
              <a:t>31.10.2022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3EBE2-E43E-4F09-A665-09EE77EE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112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32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74E533-789B-4CD6-AF80-16CDCD8F231E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27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3788" y="5091710"/>
            <a:ext cx="5390305" cy="46522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7C19A-8FD8-4137-854F-7C76DAAE1535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0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68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245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195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27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3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1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30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1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8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50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8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202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3A15E-3535-49B9-BD16-CAD2DD7B57E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10/31/2022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DD343-8324-4E8D-8361-4BE392026CC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5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 rtlCol="0">
            <a:normAutofit/>
          </a:bodyPr>
          <a:lstStyle/>
          <a:p>
            <a:pPr lvl="0"/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B1C-87AD-4D21-94D7-6EE2FF125434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3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5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5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3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EF6C-E33F-4008-86F3-7F41C43E3F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92C8-2041-4F74-875E-6C3386FA02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10/31/2022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lexa\Совет Глав и МО, совещания, выездные, лекции\1подложка для слайд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609601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бюджете Октябрьского городского округа Пермского края на 2023 год и на плановый период 20</a:t>
            </a:r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и 2025 годов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 начальника Финансового управления администрации ОГО Винокуровой Т.Г.</a:t>
            </a:r>
          </a:p>
        </p:txBody>
      </p:sp>
    </p:spTree>
    <p:extLst>
      <p:ext uri="{BB962C8B-B14F-4D97-AF65-F5344CB8AC3E}">
        <p14:creationId xmlns:p14="http://schemas.microsoft.com/office/powerpoint/2010/main" val="6587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58724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112933"/>
              </p:ext>
            </p:extLst>
          </p:nvPr>
        </p:nvGraphicFramePr>
        <p:xfrm>
          <a:off x="609600" y="1636182"/>
          <a:ext cx="10397869" cy="3556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6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830">
                  <a:extLst>
                    <a:ext uri="{9D8B030D-6E8A-4147-A177-3AD203B41FA5}">
                      <a16:colId xmlns:a16="http://schemas.microsoft.com/office/drawing/2014/main" val="3529589248"/>
                    </a:ext>
                  </a:extLst>
                </a:gridCol>
              </a:tblGrid>
              <a:tr h="9003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1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6702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Первичные меры пожарной безопасности, локализация пожара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Предупреждение ЧС, гражданская оборона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Профилактика терроризма и экстремизма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3571363897"/>
                  </a:ext>
                </a:extLst>
              </a:tr>
              <a:tr h="48783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МКУ «АСФ»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29,3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94648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320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376" y="37922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экономика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63548"/>
              </p:ext>
            </p:extLst>
          </p:nvPr>
        </p:nvGraphicFramePr>
        <p:xfrm>
          <a:off x="609600" y="1239576"/>
          <a:ext cx="10295231" cy="5239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5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669">
                  <a:extLst>
                    <a:ext uri="{9D8B030D-6E8A-4147-A177-3AD203B41FA5}">
                      <a16:colId xmlns:a16="http://schemas.microsoft.com/office/drawing/2014/main" val="1190272499"/>
                    </a:ext>
                  </a:extLst>
                </a:gridCol>
              </a:tblGrid>
              <a:tr h="11500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151,3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116,5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3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Сельское хозяйство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6,5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8,3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Отлов безнадзорных животных (с учетом администрирования)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0,6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Водное </a:t>
                      </a:r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хозяйство (страхование ГТС, декларации на ГТС)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Осуществление регулярных пассажирских перевозок по муниципальным маршрутам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00912595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Дорожное хозяйство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135,6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96,1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            в т.ч.:  содержание дорог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62,1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67,4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634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                        ремонт дорог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97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010" y="221373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10818"/>
              </p:ext>
            </p:extLst>
          </p:nvPr>
        </p:nvGraphicFramePr>
        <p:xfrm>
          <a:off x="897066" y="885186"/>
          <a:ext cx="10397869" cy="566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6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830">
                  <a:extLst>
                    <a:ext uri="{9D8B030D-6E8A-4147-A177-3AD203B41FA5}">
                      <a16:colId xmlns:a16="http://schemas.microsoft.com/office/drawing/2014/main" val="1282114558"/>
                    </a:ext>
                  </a:extLst>
                </a:gridCol>
              </a:tblGrid>
              <a:tr h="11548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201,5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226,0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9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470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Сокращение непригодного для проживания жилого фонда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88,8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116,0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0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Субсидии в отрасли теплоснабжения, в т.ч. в рамках концессионного соглашения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11,6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водоснабжения и водоотведения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47,1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45,2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газоснабжения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0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Развитие систем электроснабжения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30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Подпрограмма Благоустройство территории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0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МП Формирование комфортной городской среды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308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Содержание МКУ «ХЭС»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3700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4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0860438"/>
              </p:ext>
            </p:extLst>
          </p:nvPr>
        </p:nvGraphicFramePr>
        <p:xfrm>
          <a:off x="776615" y="821267"/>
          <a:ext cx="10805785" cy="5651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5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327">
                  <a:extLst>
                    <a:ext uri="{9D8B030D-6E8A-4147-A177-3AD203B41FA5}">
                      <a16:colId xmlns:a16="http://schemas.microsoft.com/office/drawing/2014/main" val="2123321281"/>
                    </a:ext>
                  </a:extLst>
                </a:gridCol>
              </a:tblGrid>
              <a:tr h="10929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507,2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527,6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67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Дошкольное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129,7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131,5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Общее образование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309,0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322,8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Коррекционная школа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Соцподдержка педагогам (субвенции)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Приведение образовательных организаций в нормативное состояние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2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Дополнительное образование детей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2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Молодежная политика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2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Содержание ОМС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52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Отдых и оздоровление детей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898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205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828317"/>
              </p:ext>
            </p:extLst>
          </p:nvPr>
        </p:nvGraphicFramePr>
        <p:xfrm>
          <a:off x="721372" y="1089225"/>
          <a:ext cx="10861026" cy="5487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154">
                  <a:extLst>
                    <a:ext uri="{9D8B030D-6E8A-4147-A177-3AD203B41FA5}">
                      <a16:colId xmlns:a16="http://schemas.microsoft.com/office/drawing/2014/main" val="2869666116"/>
                    </a:ext>
                  </a:extLst>
                </a:gridCol>
              </a:tblGrid>
              <a:tr h="9591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268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Мероприятия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87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Содержание Культурно-досуговых учреждений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77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Библиотека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Музей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Приведение в нормативное состояние учреждений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0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Укрепление материально-технической базы ДК (ремонт, софинансирование МБ, КБ, ФБ)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66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Содержание ОМС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001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МП Гармонизация межнациональных отношений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33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57810"/>
              </p:ext>
            </p:extLst>
          </p:nvPr>
        </p:nvGraphicFramePr>
        <p:xfrm>
          <a:off x="823620" y="1252523"/>
          <a:ext cx="10758779" cy="512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2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005">
                  <a:extLst>
                    <a:ext uri="{9D8B030D-6E8A-4147-A177-3AD203B41FA5}">
                      <a16:colId xmlns:a16="http://schemas.microsoft.com/office/drawing/2014/main" val="3474863613"/>
                    </a:ext>
                  </a:extLst>
                </a:gridCol>
              </a:tblGrid>
              <a:tr h="8958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8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5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47753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Пенсионное обеспечение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6,7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82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Социальная поддержка отдельных категорий учащихся (субвенция)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70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Оплата жилого помещения и коммунальных услуг педагогов (субвенция)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Санаторно-курортное лечение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Обеспечение жильем молодых семей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Компенсация части родительской платы (субвенция)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0883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Приобретение жилья детям-сиротам (субвенция)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19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12961"/>
              </p:ext>
            </p:extLst>
          </p:nvPr>
        </p:nvGraphicFramePr>
        <p:xfrm>
          <a:off x="714653" y="1072750"/>
          <a:ext cx="10762694" cy="521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5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393">
                  <a:extLst>
                    <a:ext uri="{9D8B030D-6E8A-4147-A177-3AD203B41FA5}">
                      <a16:colId xmlns:a16="http://schemas.microsoft.com/office/drawing/2014/main" val="2676340960"/>
                    </a:ext>
                  </a:extLst>
                </a:gridCol>
              </a:tblGrid>
              <a:tr h="12333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0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Проведение мероприятий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Участие в межмуниципальных, краевых мероприятиях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Приобретение инвентаря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Содержание Спортивного центра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Приведение в нормативное состояние учреждения спорта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276316016"/>
                  </a:ext>
                </a:extLst>
              </a:tr>
              <a:tr h="5345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/>
                          <a:ea typeface="Times New Roman"/>
                        </a:rPr>
                        <a:t>Устройство спортивных площадок и оснащение объектов спортивным оборудованием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  <a:endParaRPr lang="ru-RU" sz="20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38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710293" y="326541"/>
            <a:ext cx="10972800" cy="75288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МУНИЦИПАЛЬНЫХ ПРОГРАММ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51012"/>
              </p:ext>
            </p:extLst>
          </p:nvPr>
        </p:nvGraphicFramePr>
        <p:xfrm>
          <a:off x="3453414" y="1066897"/>
          <a:ext cx="8531442" cy="570556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716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5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2023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ОГО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3 285,6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1 180,2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развитие систем жизнеобеспечения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27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233,8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163,4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земельными ресурсами и имуществом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Совершение муниципального управления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1 522,0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504,4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образования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315,1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сферы культуры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с/х-ва и предпринимательства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 финансами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42,2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общественной безопасности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5327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взаимодействия общества и власти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36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</a:p>
                  </a:txBody>
                  <a:tcPr marL="5322" marR="5322" marT="5322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комфортной городской среды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22" marR="5322" marT="5322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7330" y="2261506"/>
            <a:ext cx="2939143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2023-2025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3 574,2 млн.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7329" y="3880149"/>
            <a:ext cx="2939143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91,9 %</a:t>
            </a:r>
          </a:p>
        </p:txBody>
      </p:sp>
    </p:spTree>
    <p:extLst>
      <p:ext uri="{BB962C8B-B14F-4D97-AF65-F5344CB8AC3E}">
        <p14:creationId xmlns:p14="http://schemas.microsoft.com/office/powerpoint/2010/main" val="2197195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349" y="122520"/>
            <a:ext cx="11151302" cy="91417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муниципальным проектам в рамках региональных проектов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70487"/>
              </p:ext>
            </p:extLst>
          </p:nvPr>
        </p:nvGraphicFramePr>
        <p:xfrm>
          <a:off x="355107" y="1062470"/>
          <a:ext cx="11629886" cy="575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93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расходования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(25%)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Предполагаемая доля краевого бюджета (75%)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уличных сетей наружного освещения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 (южная часть)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с. Богородск, ул. Октябрьская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водопроводных сетей в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Октябрьский, ул. Первомайская, ул. Сосновая, ул. Садовая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МБДОУ Детский сад «Радуга»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85"/>
                  </a:ext>
                </a:extLst>
              </a:tr>
              <a:tr h="40497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МБОУ «Октябрьская СОШ № 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62940"/>
                  </a:ext>
                </a:extLst>
              </a:tr>
              <a:tr h="4521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здания МКОУ «Русско-Сарсинская СОШ»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142525"/>
                  </a:ext>
                </a:extLst>
              </a:tr>
              <a:tr h="30450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МБУ «Культурно-досуговый центр» структурное подразделение</a:t>
                      </a:r>
                    </a:p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дом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499707"/>
                  </a:ext>
                </a:extLst>
              </a:tr>
              <a:tr h="354514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помещения стоянки пожарной машины по адресу: с.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ул. Советская, 91-1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810206"/>
                  </a:ext>
                </a:extLst>
              </a:tr>
              <a:tr h="35510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жилого помещения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6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089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07803"/>
            <a:ext cx="10972800" cy="82619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материально-технической базы домов культуры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4045631"/>
              </p:ext>
            </p:extLst>
          </p:nvPr>
        </p:nvGraphicFramePr>
        <p:xfrm>
          <a:off x="418730" y="1674181"/>
          <a:ext cx="11514338" cy="3509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7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207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 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к привлечению доля бюджета Пермского края 70%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Текущий ремонт помещений здания МБУ «Культурно-досуговый центр» структурное подразделение </a:t>
                      </a:r>
                      <a:r>
                        <a:rPr lang="ru-RU" sz="20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Сарсинский</a:t>
                      </a: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дом культуры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89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64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2701"/>
            <a:ext cx="9145588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28"/>
          <p:cNvGrpSpPr>
            <a:grpSpLocks/>
          </p:cNvGrpSpPr>
          <p:nvPr/>
        </p:nvGrpSpPr>
        <p:grpSpPr bwMode="auto">
          <a:xfrm>
            <a:off x="2060575" y="303683"/>
            <a:ext cx="8724900" cy="954088"/>
            <a:chOff x="270301" y="10029"/>
            <a:chExt cx="11806498" cy="954107"/>
          </a:xfrm>
        </p:grpSpPr>
        <p:sp>
          <p:nvSpPr>
            <p:cNvPr id="4145" name="TextBox 3"/>
            <p:cNvSpPr txBox="1">
              <a:spLocks noChangeArrowheads="1"/>
            </p:cNvSpPr>
            <p:nvPr/>
          </p:nvSpPr>
          <p:spPr bwMode="auto">
            <a:xfrm>
              <a:off x="783599" y="10029"/>
              <a:ext cx="112932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ru-RU" altLang="ru-RU" sz="2800" b="1" dirty="0">
                  <a:solidFill>
                    <a:srgbClr val="DB251D"/>
                  </a:solidFill>
                  <a:latin typeface="PT Serif"/>
                  <a:ea typeface="PT Serif"/>
                  <a:cs typeface="PT Serif"/>
                </a:rPr>
                <a:t>Прогноз социально-экономического развития Пермского края</a:t>
              </a:r>
            </a:p>
          </p:txBody>
        </p:sp>
        <p:pic>
          <p:nvPicPr>
            <p:cNvPr id="4146" name="Picture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301" y="166037"/>
              <a:ext cx="471922" cy="592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49752"/>
              </p:ext>
            </p:extLst>
          </p:nvPr>
        </p:nvGraphicFramePr>
        <p:xfrm>
          <a:off x="774442" y="1697063"/>
          <a:ext cx="10594287" cy="485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5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0597">
                  <a:extLst>
                    <a:ext uri="{9D8B030D-6E8A-4147-A177-3AD203B41FA5}">
                      <a16:colId xmlns:a16="http://schemas.microsoft.com/office/drawing/2014/main" val="1454781489"/>
                    </a:ext>
                  </a:extLst>
                </a:gridCol>
              </a:tblGrid>
              <a:tr h="35973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36">
                <a:tc v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9929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Инфляция в регионе (среднегодовой ИПЦ), % к предыдущему году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Налогооблагаемая прибыль, темп роста, %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273,8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endParaRPr lang="ru-RU" sz="1800" b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8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заработной платы, темп роста,%</a:t>
                      </a:r>
                    </a:p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95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Реальная заработная плата, </a:t>
                      </a: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роста,%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1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73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82" y="168106"/>
            <a:ext cx="11598441" cy="453331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площадок, модульных лыжных баз в 2023-2025 годах, тыс. 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275598"/>
              </p:ext>
            </p:extLst>
          </p:nvPr>
        </p:nvGraphicFramePr>
        <p:xfrm>
          <a:off x="296779" y="692459"/>
          <a:ext cx="11670319" cy="5798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417">
                  <a:extLst>
                    <a:ext uri="{9D8B030D-6E8A-4147-A177-3AD203B41FA5}">
                      <a16:colId xmlns:a16="http://schemas.microsoft.com/office/drawing/2014/main" val="3787854026"/>
                    </a:ext>
                  </a:extLst>
                </a:gridCol>
              </a:tblGrid>
              <a:tr h="15891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местного бюджета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Планируемая к привлечению доля бюджета Пермского края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221635"/>
                  </a:ext>
                </a:extLst>
              </a:tr>
              <a:tr h="389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спортивной (хоккейной) площадки в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 по ул. Сарсинская, 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1,7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Поставка и установка блочной модульной лыжной базы в п. Октябрьский, ул. Тургенева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5,2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609619"/>
                  </a:ext>
                </a:extLst>
              </a:tr>
              <a:tr h="52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комплексной площадки для подвижных игр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Чкалова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92373004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хоккейной площадки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Сарс, ул. Советская, д. 14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37458979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площадки с тренажерами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Сарсинская, 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0,8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077075661"/>
                  </a:ext>
                </a:extLst>
              </a:tr>
              <a:tr h="285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47625" marR="47625" marT="0" marB="0"/>
                </a:tc>
                <a:tc hMerge="1"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095"/>
                  </a:ext>
                </a:extLst>
              </a:tr>
              <a:tr h="529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площадки для занятий на скейтборде и роликовых коньках в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р.п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 по ул. Сарсинская, д.14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688923468"/>
                  </a:ext>
                </a:extLst>
              </a:tr>
              <a:tr h="3596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Устройство хоккейной площадки по адресу: </a:t>
                      </a:r>
                      <a:r>
                        <a:rPr lang="ru-RU" sz="1800" b="0" i="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рп</a:t>
                      </a: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Октябрьский, ул. Чкалова</a:t>
                      </a: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800" b="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559307575"/>
                  </a:ext>
                </a:extLst>
              </a:tr>
              <a:tr h="450447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</a:t>
                      </a:r>
                      <a:endParaRPr lang="ru-RU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29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04493"/>
            <a:ext cx="10972800" cy="751905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 Октябрьского городского округа на 2023 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8171" y="992038"/>
            <a:ext cx="1763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5000" y="3467823"/>
            <a:ext cx="1534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130" y="1642697"/>
            <a:ext cx="288866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Акцизы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25,2 млн.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8255" y="1651493"/>
            <a:ext cx="29534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47,0 млн.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04272" y="1642697"/>
            <a:ext cx="272348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23,9 млн.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130" y="3868148"/>
            <a:ext cx="1866182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 общего пользования местного значения Октябрьского городского округа (в том числе: установка дорожных знаков и недостающих светофорных объектов, восстановление ровности проезжей части, паспортизация дорог) - 69,1 млн. руб.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40553" y="3869406"/>
            <a:ext cx="1744451" cy="2462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общего пользования местного значения с участием средств краевого бюджета и ремонт дорог за счет средств местного бюджета – 27,0 млн.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82661" y="4228622"/>
            <a:ext cx="29876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 в  п. Октябрьский: ул. Радужная; ул. Ленина от ул. Дорожников до ул. Солнечная; ул. Солнечная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5293040" y="-13922"/>
            <a:ext cx="793629" cy="6169860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4587019" y="4228622"/>
            <a:ext cx="793629" cy="2306779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8886703" y="4291974"/>
            <a:ext cx="2844467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Р.Сарс-Тляково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км 004+970 - км 007+470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56966" y="1649817"/>
            <a:ext cx="21742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источники поступления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 млн.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877CFE-F76E-4C92-A84F-3AE520846910}"/>
              </a:ext>
            </a:extLst>
          </p:cNvPr>
          <p:cNvSpPr txBox="1"/>
          <p:nvPr/>
        </p:nvSpPr>
        <p:spPr>
          <a:xfrm>
            <a:off x="4597265" y="2839906"/>
            <a:ext cx="2596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96,1 млн. руб.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82662" y="5371116"/>
            <a:ext cx="298769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автомобильной дороги "Тюш-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Мосино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-Алтынное" км 021+535 - км 026+035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CEA557-6D78-4623-9222-2CC3F29CAEAB}"/>
              </a:ext>
            </a:extLst>
          </p:cNvPr>
          <p:cNvSpPr txBox="1"/>
          <p:nvPr/>
        </p:nvSpPr>
        <p:spPr>
          <a:xfrm>
            <a:off x="8886703" y="5121231"/>
            <a:ext cx="2844469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участка автомобильной дороги в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с.Богородск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Трудовая, протяженностью 0,350 км (местный бюджет, без софинансирования)</a:t>
            </a:r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2023 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0992"/>
              </p:ext>
            </p:extLst>
          </p:nvPr>
        </p:nvGraphicFramePr>
        <p:xfrm>
          <a:off x="776974" y="1310760"/>
          <a:ext cx="10972799" cy="5322647"/>
        </p:xfrm>
        <a:graphic>
          <a:graphicData uri="http://schemas.openxmlformats.org/drawingml/2006/table">
            <a:tbl>
              <a:tblPr/>
              <a:tblGrid>
                <a:gridCol w="961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4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4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Разработка (корректировка) проектно-сметной документации по строительству (реконструкции, модернизации) объектов питьевого водоснабжения (д. Алмаз, п. Зуевский, с. </a:t>
                      </a:r>
                      <a:r>
                        <a:rPr lang="ru-RU" sz="17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Басино</a:t>
                      </a: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Богородск, с. </a:t>
                      </a:r>
                      <a:r>
                        <a:rPr lang="ru-RU" sz="17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Енапаево</a:t>
                      </a: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с. Русский Сарс)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14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Разработка и подготовка проектно-сметной документации по строительству и реконструкции (модернизации) очистных сооружений (ИП «Разработка проектно-сметной документации по объекту «Строительство очистных сооружений в с. Снежное Октябрьского городского округа»)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2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Приобретение имущества в собственность Октябрьского городского округа (жилых помещений), в том числе в рамках реализации муниципальных программ, приоритетных муниципальных проектов в рамках приоритетных региональных проектов, инвестиционных проектов муниципальных образований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37502"/>
                  </a:ext>
                </a:extLst>
              </a:tr>
              <a:tr h="394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Обеспечение устойчивого сокращения непригодного для проживания жилого фонда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 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3355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925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611" y="167760"/>
            <a:ext cx="109728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на осуществление бюджетных инвестиций, подлежащих финансированию в 2024-2025гг.</a:t>
            </a:r>
          </a:p>
        </p:txBody>
      </p:sp>
      <p:graphicFrame>
        <p:nvGraphicFramePr>
          <p:cNvPr id="20515" name="Group 3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759449"/>
              </p:ext>
            </p:extLst>
          </p:nvPr>
        </p:nvGraphicFramePr>
        <p:xfrm>
          <a:off x="620232" y="1802168"/>
          <a:ext cx="10951536" cy="4141698"/>
        </p:xfrm>
        <a:graphic>
          <a:graphicData uri="http://schemas.openxmlformats.org/drawingml/2006/table">
            <a:tbl>
              <a:tblPr/>
              <a:tblGrid>
                <a:gridCol w="858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828">
                  <a:extLst>
                    <a:ext uri="{9D8B030D-6E8A-4147-A177-3AD203B41FA5}">
                      <a16:colId xmlns:a16="http://schemas.microsoft.com/office/drawing/2014/main" val="2400961076"/>
                    </a:ext>
                  </a:extLst>
                </a:gridCol>
              </a:tblGrid>
              <a:tr h="663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объектов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2024г., млн. руб.</a:t>
                      </a: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2025г.,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 </a:t>
                      </a:r>
                      <a:r>
                        <a:rPr kumimoji="0" lang="ru-RU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45702" marB="4570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3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Приобретение имущества в собственность Октябрьского городского округа (жилых помещений)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Обеспечение устойчивого сокращения непригодного для проживания жилого фонда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6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 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3995"/>
                  </a:ext>
                </a:extLst>
              </a:tr>
              <a:tr h="3845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ИТОГО: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033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1071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5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5579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959358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ОКТЯБРЬСКОГО ГОРОДСКОГО ОКРУГА НА 2023 -2025 ГОДЫ.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млн. руб.</a:t>
            </a:r>
          </a:p>
        </p:txBody>
      </p:sp>
      <p:graphicFrame>
        <p:nvGraphicFramePr>
          <p:cNvPr id="13521" name="Group 209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464478486"/>
              </p:ext>
            </p:extLst>
          </p:nvPr>
        </p:nvGraphicFramePr>
        <p:xfrm>
          <a:off x="1003177" y="1417638"/>
          <a:ext cx="10045039" cy="5121504"/>
        </p:xfrm>
        <a:graphic>
          <a:graphicData uri="http://schemas.openxmlformats.org/drawingml/2006/table">
            <a:tbl>
              <a:tblPr/>
              <a:tblGrid>
                <a:gridCol w="142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6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818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2022г.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2023г.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2025г.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Отклонения,%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к 2022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1 319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1 432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1 270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35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1 279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1 516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1 275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1 141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1 158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0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- 84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7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06400"/>
            <a:ext cx="10879667" cy="89852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Октябрьского городского округа на 2023-2025 гг.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226811"/>
              </p:ext>
            </p:extLst>
          </p:nvPr>
        </p:nvGraphicFramePr>
        <p:xfrm>
          <a:off x="2026764" y="1806803"/>
          <a:ext cx="8227352" cy="408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12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1449" y="142875"/>
            <a:ext cx="11649075" cy="669925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ОКТЯБРЬСКОГО ГОРОДСКОГО ОКРУГА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2023 ГОД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4427" name="Group 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243452"/>
              </p:ext>
            </p:extLst>
          </p:nvPr>
        </p:nvGraphicFramePr>
        <p:xfrm>
          <a:off x="440267" y="775828"/>
          <a:ext cx="11294533" cy="5989547"/>
        </p:xfrm>
        <a:graphic>
          <a:graphicData uri="http://schemas.openxmlformats.org/drawingml/2006/table">
            <a:tbl>
              <a:tblPr/>
              <a:tblGrid>
                <a:gridCol w="6477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4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20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6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Наименование доходов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 утвержденный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(Первое чтение)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млн. руб.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Прирост 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Снижение,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млн. руб.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1. НДФЛ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2.УСН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776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 Налог, взимаемый в связи с применением патентной системы налогообложения 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4.Единый сельскохозяйственный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5. Налог на имущество физических лиц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8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6. Транспортный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-29,9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7. Земельный налог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8. Госпошлина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9. Доходы от использования имущества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45,6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10. Плата за негативное воздействие на окружающую среду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11. Доходы от оказания платных услуг и компенсации затрат государства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12. Штрафы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13. Доходы от продажи материальных и нематериальных активов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14. Акцизы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15. Прочие неналоговые доходы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3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ИТОГО: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203,0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-12,8</a:t>
                      </a:r>
                    </a:p>
                  </a:txBody>
                  <a:tcPr marL="91443" marR="91443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97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 bwMode="auto">
          <a:xfrm>
            <a:off x="772212" y="231775"/>
            <a:ext cx="10785049" cy="1325563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ФИНАНСОВОЙ ПОМОЩИ БЮДЖЕТУ ОКТЯБРЬСКОГО ГОРОДСКОГО ОКРУГА ИЗ БЮДЖЕТОВ ДРУГИХ УРОВНЕЙ НА 2023 год, млн. руб.</a:t>
            </a:r>
          </a:p>
        </p:txBody>
      </p:sp>
      <p:graphicFrame>
        <p:nvGraphicFramePr>
          <p:cNvPr id="13411" name="Group 9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67971"/>
              </p:ext>
            </p:extLst>
          </p:nvPr>
        </p:nvGraphicFramePr>
        <p:xfrm>
          <a:off x="3431357" y="1557338"/>
          <a:ext cx="5041132" cy="1283522"/>
        </p:xfrm>
        <a:graphic>
          <a:graphicData uri="http://schemas.openxmlformats.org/drawingml/2006/table">
            <a:tbl>
              <a:tblPr/>
              <a:tblGrid>
                <a:gridCol w="126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116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 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1 003,1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1066,7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1436" marR="91436" marT="45683" marB="4568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2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24835"/>
              </p:ext>
            </p:extLst>
          </p:nvPr>
        </p:nvGraphicFramePr>
        <p:xfrm>
          <a:off x="1774826" y="3141664"/>
          <a:ext cx="4105275" cy="1517429"/>
        </p:xfrm>
        <a:graphic>
          <a:graphicData uri="http://schemas.openxmlformats.org/drawingml/2006/table">
            <a:tbl>
              <a:tblPr/>
              <a:tblGrid>
                <a:gridCol w="102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429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333,7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400,4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</a:p>
                  </a:txBody>
                  <a:tcPr marL="91464" marR="91464" marT="45640" marB="456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3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530582"/>
              </p:ext>
            </p:extLst>
          </p:nvPr>
        </p:nvGraphicFramePr>
        <p:xfrm>
          <a:off x="6090082" y="3141663"/>
          <a:ext cx="4038168" cy="1383332"/>
        </p:xfrm>
        <a:graphic>
          <a:graphicData uri="http://schemas.openxmlformats.org/drawingml/2006/table">
            <a:tbl>
              <a:tblPr/>
              <a:tblGrid>
                <a:gridCol w="101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9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377,7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394,2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91445" marR="91445"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4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69653"/>
              </p:ext>
            </p:extLst>
          </p:nvPr>
        </p:nvGraphicFramePr>
        <p:xfrm>
          <a:off x="1774826" y="4724400"/>
          <a:ext cx="4105275" cy="1308266"/>
        </p:xfrm>
        <a:graphic>
          <a:graphicData uri="http://schemas.openxmlformats.org/drawingml/2006/table">
            <a:tbl>
              <a:tblPr/>
              <a:tblGrid>
                <a:gridCol w="102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891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1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1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180,8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111,7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-69,1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</a:p>
                  </a:txBody>
                  <a:tcPr marL="91464" marR="91464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415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02256"/>
              </p:ext>
            </p:extLst>
          </p:nvPr>
        </p:nvGraphicFramePr>
        <p:xfrm>
          <a:off x="6164736" y="4740648"/>
          <a:ext cx="3960812" cy="1333761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anose="020B05030201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9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роста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9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160,4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144,6</a:t>
                      </a:r>
                    </a:p>
                  </a:txBody>
                  <a:tcPr marL="91449" marR="91449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40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-443883" y="119850"/>
            <a:ext cx="12234833" cy="581486"/>
          </a:xfrm>
          <a:noFill/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2023-2025 годы</a:t>
            </a:r>
            <a:endParaRPr lang="ru-RU" sz="24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35965" y="846101"/>
            <a:ext cx="11658600" cy="58920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Исполнение действующих расходных обязательств;</a:t>
            </a:r>
          </a:p>
          <a:p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Формирование ФОТ работников бюджетной сферы, чья заработная плата повышается в соответствии с «майскими» указами Президента РФ с учетом обеспечения уровня, установленного «Дорожными картами» о совершенствовании системы оплаты труда и оптимизации сети муниципальных учреждений, в том числе с учетом среднесписочной численности, сложившейся на 01.10.2022г.;</a:t>
            </a:r>
          </a:p>
          <a:p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Индексация расходов на коммунальные услуги учреждений бюджетной сферы на соответствующие индексы - дефляторы ПСЭР (из расчета повышения стоимости коммунальных услуг во втором полугодии 2023 года и на 2024 и 2025гг.);</a:t>
            </a:r>
          </a:p>
          <a:p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Предусмотрена индексация окладов работников учреждений бюджетной сферы с 01.01.2023 г. на 6,1 %, за исключением работников муниципальных учреждений, для которых предусмотрено повышение оплаты труда в рамках выполнения указов Президента Российской Федерации для доведения средней заработной платы до уровня, установленного «дорожными картами»</a:t>
            </a:r>
            <a:r>
              <a:rPr lang="ru-RU" sz="195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950" dirty="0">
                <a:latin typeface="Times New Roman" pitchFamily="18" charset="0"/>
                <a:cs typeface="Times New Roman" pitchFamily="18" charset="0"/>
              </a:rPr>
              <a:t>Предусмотрены средства </a:t>
            </a:r>
            <a:r>
              <a:rPr lang="ru-RU" sz="19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увеличение (индексацию) размеров окладов денежного содержания лиц, замещающих муниципальные должности, муниципальных служащих органов местного самоуправления Октябрьского городского округа Пермского края, работников, замещающих должности, не являющиеся должностями муниципальной службы и работников рабочих профессий органов местного самоуправления Октябрьского городского округа Пермского края с 01.10.2023 г. на 6,1 %</a:t>
            </a:r>
            <a:endParaRPr lang="ru-RU" sz="195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692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873550" y="284064"/>
            <a:ext cx="10972800" cy="752884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ОКТЯБРЬСКОГО ГОРОДСКОГО ОКРУГА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498" name="Group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67009"/>
              </p:ext>
            </p:extLst>
          </p:nvPr>
        </p:nvGraphicFramePr>
        <p:xfrm>
          <a:off x="540378" y="803287"/>
          <a:ext cx="11500701" cy="5852328"/>
        </p:xfrm>
        <a:graphic>
          <a:graphicData uri="http://schemas.openxmlformats.org/drawingml/2006/table">
            <a:tbl>
              <a:tblPr/>
              <a:tblGrid>
                <a:gridCol w="5452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9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27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(утвержденный бюджет),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(первое чтение),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Общегосударственные вопросы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65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Национальная безопасность и правоохранительная деятельность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86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Национальная экономика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151,3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Жилищно-коммунальное хозяйство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180,7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Охрана окружающей среды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Образование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507,0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Культура, кинематография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Социальная политика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Физическая культура и спорт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Средства массовой информации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6350" marR="952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1 229,6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1436" marR="91436" marT="45727" marB="457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8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4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 sz="20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 2" panose="05020102010507070707" pitchFamily="18" charset="2"/>
                        <a:defRPr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 2" panose="05020102010507070707" pitchFamily="18" charset="2"/>
                        <a:defRPr sz="160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1436" marR="91436" marT="45727" marB="4572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85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662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 на 2023 год, млн.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101872"/>
              </p:ext>
            </p:extLst>
          </p:nvPr>
        </p:nvGraphicFramePr>
        <p:xfrm>
          <a:off x="609600" y="930489"/>
          <a:ext cx="10972799" cy="562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9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6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697">
                  <a:extLst>
                    <a:ext uri="{9D8B030D-6E8A-4147-A177-3AD203B41FA5}">
                      <a16:colId xmlns:a16="http://schemas.microsoft.com/office/drawing/2014/main" val="1904074917"/>
                    </a:ext>
                  </a:extLst>
                </a:gridCol>
              </a:tblGrid>
              <a:tr h="8679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РАСХОДОВ, в т.ч.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213,1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458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20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466576962"/>
                  </a:ext>
                </a:extLst>
              </a:tr>
              <a:tr h="6680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органов местного самоуправления (глава Ого, администрация, Дума, ФУ, КСП, УРИ, Комитет)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65,1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70,5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395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Содержание муниципальных учреждений (УКС, ЦБУ, СЭЗМУ)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64,7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Резервный фонд Администрации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МП Управление земельными ресурсами и имуществом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54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Официальный бюллетень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46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ЗАГС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019351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Инициативное бюджетирование (МБ + средства населения и юр. лиц)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652623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Субсидия на муниципальные проекты в рамках региональных проектов 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57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Субсидия на реализацию программ развития преобразованных муниципальных образований (с учетом остатка субсидии 2021 года)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marL="14605" marR="25400" indent="-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47625" marR="47625" marT="0" marB="0" anchor="ctr"/>
                </a:tc>
                <a:extLst>
                  <a:ext uri="{0D108BD9-81ED-4DB2-BD59-A6C34878D82A}">
                    <a16:rowId xmlns:a16="http://schemas.microsoft.com/office/drawing/2014/main" val="265410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646670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7420</TotalTime>
  <Words>2391</Words>
  <Application>Microsoft Office PowerPoint</Application>
  <PresentationFormat>Широкоэкранный</PresentationFormat>
  <Paragraphs>696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Franklin Gothic Book</vt:lpstr>
      <vt:lpstr>PT Serif</vt:lpstr>
      <vt:lpstr>Times New Roman</vt:lpstr>
      <vt:lpstr>Wingdings 2</vt:lpstr>
      <vt:lpstr>1_Тема Office</vt:lpstr>
      <vt:lpstr>1_Office Theme</vt:lpstr>
      <vt:lpstr>Презентация PowerPoint</vt:lpstr>
      <vt:lpstr>Презентация PowerPoint</vt:lpstr>
      <vt:lpstr>ОСНОВНЫЕ ХАРАКТЕРИСТИКИ БЮДЖЕТА ОКТЯБРЬСКОГО ГОРОДСКОГО ОКРУГА НА 2023 -2025 ГОДЫ.                                                                                                            млн. руб.</vt:lpstr>
      <vt:lpstr>Структура доходов бюджета Октябрьского городского округа на 2023-2025 гг.</vt:lpstr>
      <vt:lpstr>СОБСТВЕННЫЕ ДОХОДЫ БЮДЖЕТА ОКТЯБРЬСКОГО ГОРОДСКОГО ОКРУГА  НА 2023 ГОД.</vt:lpstr>
      <vt:lpstr>СТРУКТУРА ФИНАНСОВОЙ ПОМОЩИ БЮДЖЕТУ ОКТЯБРЬСКОГО ГОРОДСКОГО ОКРУГА ИЗ БЮДЖЕТОВ ДРУГИХ УРОВНЕЙ НА 2023 год, млн. руб.</vt:lpstr>
      <vt:lpstr>Основные подходы к формированию расходов бюджета  на 2023-2025 годы</vt:lpstr>
      <vt:lpstr>СТРУКТУРА РАСХОДОВ БЮДЖЕТА ОКТЯБРЬСКОГО ГОРОДСКОГО ОКРУГА </vt:lpstr>
      <vt:lpstr>Общегосударственные вопросы на 2023 год, млн. руб.</vt:lpstr>
      <vt:lpstr>Национальная безопасность на 2023 год, млн. руб.</vt:lpstr>
      <vt:lpstr>Национальная экономика на 2023 год, млн. руб.</vt:lpstr>
      <vt:lpstr>Жилищно-коммунальное хозяйство на 2023 год, млн. руб.</vt:lpstr>
      <vt:lpstr> ОБРАЗОВАНИЕ на 2023 год, млн. руб.</vt:lpstr>
      <vt:lpstr>КУЛЬТУРА на 2023 год, млн. руб.</vt:lpstr>
      <vt:lpstr>Социальная политика на 2023 год, млн. руб.</vt:lpstr>
      <vt:lpstr>Физическая культура на 2023 год, млн. руб.</vt:lpstr>
      <vt:lpstr>ФИНАНСИРОВАНИЕ МУНИЦИПАЛЬНЫХ ПРОГРАММ </vt:lpstr>
      <vt:lpstr>Расходы по муниципальным проектам в рамках региональных проектов на 2023 год, млн. руб.</vt:lpstr>
      <vt:lpstr>Укрепление материально-технической базы домов культуры  на 2023 год, млн. руб.</vt:lpstr>
      <vt:lpstr>Устройство спортивных площадок, модульных лыжных баз в 2023-2025 годах, тыс. руб.</vt:lpstr>
      <vt:lpstr>Дорожный фон Октябрьского городского округа на 2023 год </vt:lpstr>
      <vt:lpstr>Объем бюджетных ассигнований на осуществление бюджетных инвестиций, подлежащих финансированию в 2023 г.</vt:lpstr>
      <vt:lpstr>Объем бюджетных ассигнований на осуществление бюджетных инвестиций, подлежащих финансированию в 2024-2025гг.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Винокурова Т.Г.</dc:creator>
  <cp:lastModifiedBy>Oper</cp:lastModifiedBy>
  <cp:revision>399</cp:revision>
  <cp:lastPrinted>2022-10-21T09:30:11Z</cp:lastPrinted>
  <dcterms:created xsi:type="dcterms:W3CDTF">2013-10-22T09:51:41Z</dcterms:created>
  <dcterms:modified xsi:type="dcterms:W3CDTF">2022-10-31T06:47:59Z</dcterms:modified>
</cp:coreProperties>
</file>