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60" r:id="rId3"/>
    <p:sldId id="319" r:id="rId4"/>
    <p:sldId id="268" r:id="rId5"/>
    <p:sldId id="304" r:id="rId6"/>
    <p:sldId id="269" r:id="rId7"/>
    <p:sldId id="316" r:id="rId8"/>
    <p:sldId id="273" r:id="rId9"/>
    <p:sldId id="307" r:id="rId10"/>
    <p:sldId id="326" r:id="rId11"/>
    <p:sldId id="327" r:id="rId12"/>
    <p:sldId id="329" r:id="rId13"/>
    <p:sldId id="328" r:id="rId14"/>
    <p:sldId id="330" r:id="rId15"/>
    <p:sldId id="331" r:id="rId16"/>
    <p:sldId id="332" r:id="rId17"/>
    <p:sldId id="333" r:id="rId18"/>
    <p:sldId id="321" r:id="rId19"/>
    <p:sldId id="323" r:id="rId20"/>
    <p:sldId id="324" r:id="rId21"/>
    <p:sldId id="334" r:id="rId22"/>
    <p:sldId id="335" r:id="rId23"/>
    <p:sldId id="322" r:id="rId24"/>
    <p:sldId id="286" r:id="rId25"/>
    <p:sldId id="290" r:id="rId2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86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06583860116076E-2"/>
          <c:y val="2.0341732283464566E-2"/>
          <c:w val="0.92309341613988394"/>
          <c:h val="0.84587637795275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Лист1!$A$7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Лист1!$B$2:$E$5</c:f>
              <c:strCache>
                <c:ptCount val="4"/>
                <c:pt idx="0">
                  <c:v>2021 г.</c:v>
                </c:pt>
                <c:pt idx="1">
                  <c:v>2022</c:v>
                </c:pt>
                <c:pt idx="2">
                  <c:v>2023 г</c:v>
                </c:pt>
                <c:pt idx="3">
                  <c:v>2024 г</c:v>
                </c:pt>
              </c:strCache>
            </c:strRef>
          </c:cat>
          <c:val>
            <c:numRef>
              <c:f>Лист1!$B$7:$E$7</c:f>
              <c:numCache>
                <c:formatCode>_-* #,##0_р_._-;\-* #,##0_р_._-;_-* "-"??_р_._-;_-@_-</c:formatCode>
                <c:ptCount val="4"/>
                <c:pt idx="0">
                  <c:v>197.5</c:v>
                </c:pt>
                <c:pt idx="1">
                  <c:v>215.8</c:v>
                </c:pt>
                <c:pt idx="2">
                  <c:v>219.5</c:v>
                </c:pt>
                <c:pt idx="3">
                  <c:v>228.3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E-4447-8F17-A13DFF17E756}"/>
            </c:ext>
          </c:extLst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Дотации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77AE-4447-8F17-A13DFF17E756}"/>
              </c:ext>
            </c:extLst>
          </c:dPt>
          <c:dPt>
            <c:idx val="1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86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77AE-4447-8F17-A13DFF17E756}"/>
              </c:ext>
            </c:extLst>
          </c:dPt>
          <c:dPt>
            <c:idx val="2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77AE-4447-8F17-A13DFF17E756}"/>
              </c:ext>
            </c:extLst>
          </c:dPt>
          <c:dPt>
            <c:idx val="3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77AE-4447-8F17-A13DFF17E7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Лист1!$B$2:$E$5</c:f>
              <c:strCache>
                <c:ptCount val="4"/>
                <c:pt idx="0">
                  <c:v>2021 г.</c:v>
                </c:pt>
                <c:pt idx="1">
                  <c:v>2022</c:v>
                </c:pt>
                <c:pt idx="2">
                  <c:v>2023 г</c:v>
                </c:pt>
                <c:pt idx="3">
                  <c:v>2024 г</c:v>
                </c:pt>
              </c:strCache>
            </c:strRef>
          </c:cat>
          <c:val>
            <c:numRef>
              <c:f>Лист1!$B$8:$E$8</c:f>
              <c:numCache>
                <c:formatCode>_-* #,##0_р_._-;\-* #,##0_р_._-;_-* "-"??_р_._-;_-@_-</c:formatCode>
                <c:ptCount val="4"/>
                <c:pt idx="0">
                  <c:v>312.8</c:v>
                </c:pt>
                <c:pt idx="1">
                  <c:v>333.7</c:v>
                </c:pt>
                <c:pt idx="2">
                  <c:v>307.8</c:v>
                </c:pt>
                <c:pt idx="3">
                  <c:v>330.3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7AE-4447-8F17-A13DFF17E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3982592"/>
        <c:axId val="63828736"/>
      </c:barChart>
      <c:catAx>
        <c:axId val="6398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3828736"/>
        <c:crosses val="autoZero"/>
        <c:auto val="1"/>
        <c:lblAlgn val="ctr"/>
        <c:lblOffset val="100"/>
        <c:noMultiLvlLbl val="0"/>
      </c:catAx>
      <c:valAx>
        <c:axId val="63828736"/>
        <c:scaling>
          <c:orientation val="minMax"/>
        </c:scaling>
        <c:delete val="0"/>
        <c:axPos val="l"/>
        <c:majorGridlines/>
        <c:numFmt formatCode="_-* #,##0_р_._-;\-* #,##0_р_._-;_-* &quot;-&quot;??_р_._-;_-@_-" sourceLinked="1"/>
        <c:majorTickMark val="none"/>
        <c:minorTickMark val="none"/>
        <c:tickLblPos val="nextTo"/>
        <c:spPr>
          <a:ln w="9525">
            <a:noFill/>
          </a:ln>
        </c:spPr>
        <c:crossAx val="6398259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b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A29B-B839-403D-870D-378C063B27F6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3EBE2-E43E-4F09-A665-09EE77EE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1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C19A-8FD8-4137-854F-7C76DAAE153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32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74E533-789B-4CD6-AF80-16CDCD8F231E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727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3788" y="5091710"/>
            <a:ext cx="5390305" cy="46522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C19A-8FD8-4137-854F-7C76DAAE1535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0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0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8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4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95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27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3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1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0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1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8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50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3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8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0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A15E-3535-49B9-BD16-CAD2DD7B57E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10/29/2021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DD343-8324-4E8D-8361-4BE392026C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15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8B1C-87AD-4D21-94D7-6EE2FF12543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3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7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5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3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exa\Совет Глав и МО, совещания, выездные, лекции\1подложка для слайд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609601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бюджете Октябрьского городского округа Пермского края на 2022 год и на плановый период 20</a:t>
            </a:r>
            <a:r>
              <a:rPr 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и 2024 годов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 начальника Финансового управления </a:t>
            </a:r>
            <a:r>
              <a:rPr lang="ru-RU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Винокуровой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Т.Г.</a:t>
            </a:r>
          </a:p>
        </p:txBody>
      </p:sp>
    </p:spTree>
    <p:extLst>
      <p:ext uri="{BB962C8B-B14F-4D97-AF65-F5344CB8AC3E}">
        <p14:creationId xmlns:p14="http://schemas.microsoft.com/office/powerpoint/2010/main" val="65871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445970"/>
              </p:ext>
            </p:extLst>
          </p:nvPr>
        </p:nvGraphicFramePr>
        <p:xfrm>
          <a:off x="609600" y="1636182"/>
          <a:ext cx="10397868" cy="249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6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3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54789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Первичные меры пожарной безопасности, локализация пожара, содержание аварийно-спасательного формирования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Предупреждение ЧС, гражданская оборона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32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46063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712963"/>
              </p:ext>
            </p:extLst>
          </p:nvPr>
        </p:nvGraphicFramePr>
        <p:xfrm>
          <a:off x="609600" y="1239577"/>
          <a:ext cx="10295231" cy="408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663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1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151,3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7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37031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Сельское хозяйство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6,5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1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Отлов безнадзорных животных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31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Водное 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хозяйство (страхование ГТС, декларации на ГТС)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Осуществление регулярных пассажирских перевозок по муниципальным маршрутам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7,0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000912595"/>
                  </a:ext>
                </a:extLst>
              </a:tr>
              <a:tr h="370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Дорожное хозяйство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135,6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            в т.ч.:  содержание дорог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62,1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3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                        ремонт дорог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97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198845"/>
              </p:ext>
            </p:extLst>
          </p:nvPr>
        </p:nvGraphicFramePr>
        <p:xfrm>
          <a:off x="609600" y="1169271"/>
          <a:ext cx="10397868" cy="415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6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72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7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201,5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36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36667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Сокращение непригодного для проживания жилого фонда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88,8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7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Субсидии в отрасли теплоснабжения, в т.ч. в рамках концессионного соглашения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Подпрограмма Развитие систем водоснабжения и водоотведения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47,1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Подпрограмма Развитие систем газоснабжения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67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Подпрограмма Развитие систем электроснабжения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67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Подпрограмма Благоустройство территории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67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МП Формирование комфортной городской среды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142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ОБРАЗОВАНИЕ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859855"/>
              </p:ext>
            </p:extLst>
          </p:nvPr>
        </p:nvGraphicFramePr>
        <p:xfrm>
          <a:off x="776615" y="1133044"/>
          <a:ext cx="10179698" cy="442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27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507,2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3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Дошкольное образование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135,6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Общее образование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Коррекционная школа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Соцподдержка педагогам (субвенции)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Приведение образовательных организаций в нормативное состояние 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Дополнительное образование детей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Молодежная политика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2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Содержание ОМС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20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170438"/>
              </p:ext>
            </p:extLst>
          </p:nvPr>
        </p:nvGraphicFramePr>
        <p:xfrm>
          <a:off x="721373" y="1089226"/>
          <a:ext cx="10749254" cy="467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4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36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80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Мероприятия культуры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Содержание Культурно досуговых учреждений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Библиотека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Музей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Приведение в нормативное состояние учреждений культуры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Укрепление материально-технической базы ДК (софинансирование МБ, КБ, ФБ)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79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Содержание ОМС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МП Гармонизация межнациональных отношений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33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974016"/>
              </p:ext>
            </p:extLst>
          </p:nvPr>
        </p:nvGraphicFramePr>
        <p:xfrm>
          <a:off x="823621" y="1252523"/>
          <a:ext cx="10207690" cy="459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2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09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66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Пенсионное обеспечение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Социальная поддержка отдельных категорий учащихся (субвенция)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Оплата жилого помещения и коммунальных услуг педагогов (субвенция)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Санаторно-курортное лечение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Обеспечение жильем молодых семей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84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Компенсация части родительской платы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43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Приобретение жилья детям-сиротам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190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70948"/>
              </p:ext>
            </p:extLst>
          </p:nvPr>
        </p:nvGraphicFramePr>
        <p:xfrm>
          <a:off x="1061746" y="1481123"/>
          <a:ext cx="10207690" cy="326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2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974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6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81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3726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Проведение мероприятий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6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Участие в межмуниципальных, краевых мероприятиях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62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Приобретение инвентаря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Содержание Спортивного центра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62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Устройство спортивных площадок и оснащение объектов спортивным оборудованием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38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710293" y="326541"/>
            <a:ext cx="10972800" cy="75288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МУНИЦИПАЛЬНЫХ ПРОГРАММ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202573"/>
              </p:ext>
            </p:extLst>
          </p:nvPr>
        </p:nvGraphicFramePr>
        <p:xfrm>
          <a:off x="3825552" y="1600196"/>
          <a:ext cx="7769445" cy="513165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62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25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2022-2024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В т.ч. 2022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Муниципальная программа ОГО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3 164,5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1 117,4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574,2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257,7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развитие систем жизнеобеспечения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358,1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земельными ресурсами и имуществом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Совершение муниципального управления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1 441,2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485,8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образования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266,6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сферы культуры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210,5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с/х-ва и предпринимательства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 финансами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общественной безопасности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взаимодействия общества и власти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44,4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комфортной городской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0293" y="2261506"/>
            <a:ext cx="2939143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Расходы</a:t>
            </a:r>
          </a:p>
          <a:p>
            <a:pPr algn="ctr"/>
            <a:r>
              <a:rPr lang="ru-RU" dirty="0"/>
              <a:t>2022-2024</a:t>
            </a:r>
          </a:p>
          <a:p>
            <a:pPr algn="ctr"/>
            <a:r>
              <a:rPr lang="ru-RU" dirty="0"/>
              <a:t>3 547,8 млн.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0293" y="4226378"/>
            <a:ext cx="293914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Программные расходы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89,2 %</a:t>
            </a:r>
          </a:p>
        </p:txBody>
      </p:sp>
    </p:spTree>
    <p:extLst>
      <p:ext uri="{BB962C8B-B14F-4D97-AF65-F5344CB8AC3E}">
        <p14:creationId xmlns:p14="http://schemas.microsoft.com/office/powerpoint/2010/main" val="2197195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349" y="246807"/>
            <a:ext cx="11151302" cy="91417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муниципальным проектам в рамках региональных проектов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406160"/>
              </p:ext>
            </p:extLst>
          </p:nvPr>
        </p:nvGraphicFramePr>
        <p:xfrm>
          <a:off x="390617" y="1524966"/>
          <a:ext cx="11629886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расходования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(25%)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краевого бюджета (75%)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МКОУ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Ишимовская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основная общеобразовательная школа, оснащение оборудованием и инвентарем, устройство прогулочных площадок»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системы отопления МБОУ "Октябрьская СОШ № 1" (замена системы отопления, включая приборы), по адресу: Пермский край, Октябрьский район, п. Октябрьский, ул. Школьная,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с.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Басино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(часть ул. Советская и ул. Коммунистическая), п. Зуевский (часть ул. Ленина)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089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развития преобразованных муниципальных образований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73182"/>
              </p:ext>
            </p:extLst>
          </p:nvPr>
        </p:nvGraphicFramePr>
        <p:xfrm>
          <a:off x="321733" y="1291617"/>
          <a:ext cx="11548533" cy="4850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57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Благоустройство (устройство </a:t>
                      </a: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тротуаров ул. </a:t>
                      </a:r>
                      <a:r>
                        <a:rPr lang="ru-RU" sz="1600" b="0" i="0" baseline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К.Маркса</a:t>
                      </a: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Калинина, Северная, больничный пер. в п. Окт.)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05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Строительство распределительного газопровода низкого давления по ул. Советская, Советская Набережная, Куйбышева, ….. в п. Октябрьский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Ремонты водопроводов (с. Бог-к, с.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Тюинск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п. Окт.), канализации  (ул. 8 Марта п.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Окт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образование (ремонт  Богородской СОШ, коррекционной школы)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Дошкольное образование (Богородская СОШ)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 (в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т.ч.субсидия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2021 г.): крыша ГДК, ремонт М-Сарс ДК,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Седяш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ДК,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Леун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ДК,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Тляково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ДК,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Тюинск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ДК)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46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Текущий ремонт поста пожарной охраны в с.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Леун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МКУ "Аварийно-спасательное формирование Октябрьского городского округа Пермского края"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206794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Приобретение автомобиля для сферы жилищно-коммунального хозяйства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60697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95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12701"/>
            <a:ext cx="9145588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28"/>
          <p:cNvGrpSpPr>
            <a:grpSpLocks/>
          </p:cNvGrpSpPr>
          <p:nvPr/>
        </p:nvGrpSpPr>
        <p:grpSpPr bwMode="auto">
          <a:xfrm>
            <a:off x="2060575" y="303683"/>
            <a:ext cx="8724900" cy="954088"/>
            <a:chOff x="270301" y="10029"/>
            <a:chExt cx="11806498" cy="954107"/>
          </a:xfrm>
        </p:grpSpPr>
        <p:sp>
          <p:nvSpPr>
            <p:cNvPr id="4145" name="TextBox 3"/>
            <p:cNvSpPr txBox="1">
              <a:spLocks noChangeArrowheads="1"/>
            </p:cNvSpPr>
            <p:nvPr/>
          </p:nvSpPr>
          <p:spPr bwMode="auto">
            <a:xfrm>
              <a:off x="783599" y="10029"/>
              <a:ext cx="112932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ru-RU" altLang="ru-RU" sz="2800" b="1" dirty="0">
                  <a:solidFill>
                    <a:srgbClr val="DB251D"/>
                  </a:solidFill>
                  <a:latin typeface="PT Serif"/>
                  <a:ea typeface="PT Serif"/>
                  <a:cs typeface="PT Serif"/>
                </a:rPr>
                <a:t>Прогноз социально-экономического развития Пермского края</a:t>
              </a:r>
            </a:p>
          </p:txBody>
        </p:sp>
        <p:pic>
          <p:nvPicPr>
            <p:cNvPr id="4146" name="Picture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301" y="166037"/>
              <a:ext cx="471922" cy="592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591844"/>
              </p:ext>
            </p:extLst>
          </p:nvPr>
        </p:nvGraphicFramePr>
        <p:xfrm>
          <a:off x="774442" y="1697063"/>
          <a:ext cx="10594287" cy="4857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0597">
                  <a:extLst>
                    <a:ext uri="{9D8B030D-6E8A-4147-A177-3AD203B41FA5}">
                      <a16:colId xmlns:a16="http://schemas.microsoft.com/office/drawing/2014/main" val="1454781489"/>
                    </a:ext>
                  </a:extLst>
                </a:gridCol>
              </a:tblGrid>
              <a:tr h="35973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36"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929">
                <a:tc>
                  <a:txBody>
                    <a:bodyPr/>
                    <a:lstStyle/>
                    <a:p>
                      <a:pPr algn="l" fontAlgn="b"/>
                      <a:endParaRPr lang="ru-RU" sz="1800" b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Инфляция в регионе (среднегодовой ИПЦ), % к предыдущему году</a:t>
                      </a:r>
                    </a:p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5951">
                <a:tc>
                  <a:txBody>
                    <a:bodyPr/>
                    <a:lstStyle/>
                    <a:p>
                      <a:pPr algn="l" fontAlgn="b"/>
                      <a:endParaRPr lang="ru-RU" sz="1800" b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Налогооблагаемая прибыль, темп роста, %</a:t>
                      </a:r>
                    </a:p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951">
                <a:tc>
                  <a:txBody>
                    <a:bodyPr/>
                    <a:lstStyle/>
                    <a:p>
                      <a:pPr algn="l" fontAlgn="b"/>
                      <a:endParaRPr lang="ru-RU" sz="1800" b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заработной платы, темп роста,%</a:t>
                      </a:r>
                    </a:p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5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Реальная заработная плата, 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1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73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7803"/>
            <a:ext cx="10972800" cy="54662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домов культуры,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321418"/>
              </p:ext>
            </p:extLst>
          </p:nvPr>
        </p:nvGraphicFramePr>
        <p:xfrm>
          <a:off x="485313" y="1691113"/>
          <a:ext cx="11398927" cy="250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076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35%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65%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Текущий ремонт здания МБУ «Культурно-досуговый центр» структурное подразделение Октябрьский дом культуры (отопление, окна)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89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640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спортивных площадок, 2022 год, 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697476"/>
              </p:ext>
            </p:extLst>
          </p:nvPr>
        </p:nvGraphicFramePr>
        <p:xfrm>
          <a:off x="296779" y="1877544"/>
          <a:ext cx="11598441" cy="263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64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75%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1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Крытая спортивная площадка МБОУ "Октябрьская средняя общеобразовательная школа №1", Пермский край, Октябрьский район,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Октябрьский, ул. Школьная, 13(текущий ремонт)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Открытая спортивная площадка МКОУ "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Енапаевская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СОШ", Пермский край, Октябрьский район, с.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Енапаево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ул. Советская, 91</a:t>
                      </a: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29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493"/>
            <a:ext cx="10972800" cy="75190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Октябрьского городского округа на 2022 год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8171" y="992038"/>
            <a:ext cx="1763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5000" y="3467823"/>
            <a:ext cx="1534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130" y="1642697"/>
            <a:ext cx="217420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20,8 млн.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25405" y="1649817"/>
            <a:ext cx="21742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29,9 млн.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8171" y="1651493"/>
            <a:ext cx="217420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18,7 млн.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3552" y="1642697"/>
            <a:ext cx="21742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66,1 млн. руб.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7130" y="4631541"/>
            <a:ext cx="1866182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общего пользования местного значения Октябрьского городского округа     62,1 млн. 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2706" y="3869406"/>
            <a:ext cx="186618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Проектирование, строительство (реконструкция), капитальный ремонт и ремонт автомобильных дорог общего пользования местного значения, находящихся на территории Пермского края         73,5 млн. 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5000" y="3991043"/>
            <a:ext cx="16365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«Октябрьский –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Леун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право с вырезом 28"/>
          <p:cNvSpPr/>
          <p:nvPr/>
        </p:nvSpPr>
        <p:spPr>
          <a:xfrm rot="5400000">
            <a:off x="5293040" y="-13922"/>
            <a:ext cx="793629" cy="6169860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4101497" y="4291008"/>
            <a:ext cx="793629" cy="2306779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6885474" y="3781413"/>
            <a:ext cx="488456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моста через реку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Ирень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ул. Заречная до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Иренская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-Арий;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"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Самарово-Уразметьево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«Казаки-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Биктулка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56966" y="1649817"/>
            <a:ext cx="21742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источники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млн.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877CFE-F76E-4C92-A84F-3AE520846910}"/>
              </a:ext>
            </a:extLst>
          </p:cNvPr>
          <p:cNvSpPr txBox="1"/>
          <p:nvPr/>
        </p:nvSpPr>
        <p:spPr>
          <a:xfrm>
            <a:off x="4597265" y="2839906"/>
            <a:ext cx="2596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135,6 млн. руб.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67735" y="5068337"/>
            <a:ext cx="163653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"Октябрьский -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Откормсовхоз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км 002+055 - км 002+500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7C41B2-D09B-4238-BB45-2AD897AC616E}"/>
              </a:ext>
            </a:extLst>
          </p:cNvPr>
          <p:cNvSpPr txBox="1"/>
          <p:nvPr/>
        </p:nvSpPr>
        <p:spPr>
          <a:xfrm>
            <a:off x="6885474" y="4900344"/>
            <a:ext cx="48679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по ул.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Деткина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д. 8 до д. 27, ул. Молодежная от автомобильной дороги "Вознесеновка-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Тюинск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до д. 6, ул. Садовая от д. 2 до д. 12 и от д. 11а до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 15 в с.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Тюинск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CEA557-6D78-4623-9222-2CC3F29CAEAB}"/>
              </a:ext>
            </a:extLst>
          </p:cNvPr>
          <p:cNvSpPr txBox="1"/>
          <p:nvPr/>
        </p:nvSpPr>
        <p:spPr>
          <a:xfrm>
            <a:off x="6885474" y="5834609"/>
            <a:ext cx="488456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по ул. Мира от ул. Советская до д. 29А в п. Сарс;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по ул. Коммунистическая от ул. 18 годовщины Октября до ул. Новая в п. Октябрьский</a:t>
            </a:r>
          </a:p>
        </p:txBody>
      </p:sp>
    </p:spTree>
    <p:extLst>
      <p:ext uri="{BB962C8B-B14F-4D97-AF65-F5344CB8AC3E}">
        <p14:creationId xmlns:p14="http://schemas.microsoft.com/office/powerpoint/2010/main" val="2017774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1" y="167760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на осуществление бюджетных инвестиций, подлежащих финансированию в 2022 г.</a:t>
            </a: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071758"/>
              </p:ext>
            </p:extLst>
          </p:nvPr>
        </p:nvGraphicFramePr>
        <p:xfrm>
          <a:off x="798237" y="1310760"/>
          <a:ext cx="10951536" cy="5224557"/>
        </p:xfrm>
        <a:graphic>
          <a:graphicData uri="http://schemas.openxmlformats.org/drawingml/2006/table">
            <a:tbl>
              <a:tblPr/>
              <a:tblGrid>
                <a:gridCol w="9626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млн. руб.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Разработка (корректировка) проектно-сметной документации по строительству (реконструкции, модернизации) объектов питьевого водоснабжения (д. Алмаз, п. Зуевский, с.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Басино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с. Богородск)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Разработка и подготовка проектно-сметной документации по строительству и реконструкции (модернизации) очистных сооружений (ИП «Разработка проектно-сметной документации по объекту «Строительство очистных сооружений в с. Снежное Октябрьского городского округа»)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3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Строительство и реконструкция (модернизация) объектов питьевого водоснабжения (ИП «Водоснабжение пос. Щучье Озеро Октябрьского района Пермского края» на 2021-2022 годы)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037502"/>
                  </a:ext>
                </a:extLst>
              </a:tr>
              <a:tr h="709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ИП "Строительство распределительного газопровода низкого давления по ул. Советская, Советская Набережная, Куйбышева, Кирова, Максима Горького, пер. Максима Горького, ул. Восточная, Некрасова, Малышева в п. Октябрьский"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7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Обеспечение устойчивого сокращения непригодного для проживания жилого фонда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23995"/>
                  </a:ext>
                </a:extLst>
              </a:tr>
              <a:tr h="335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25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71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5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5579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959358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ОКТЯБРЬСКОГО ГОРОДСКОГО ОКРУГА НА 2022 -2024 ГОДЫ.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млн. руб.</a:t>
            </a:r>
          </a:p>
        </p:txBody>
      </p:sp>
      <p:graphicFrame>
        <p:nvGraphicFramePr>
          <p:cNvPr id="13521" name="Group 209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305771053"/>
              </p:ext>
            </p:extLst>
          </p:nvPr>
        </p:nvGraphicFramePr>
        <p:xfrm>
          <a:off x="1003177" y="1417638"/>
          <a:ext cx="10045039" cy="5121504"/>
        </p:xfrm>
        <a:graphic>
          <a:graphicData uri="http://schemas.openxmlformats.org/drawingml/2006/table">
            <a:tbl>
              <a:tblPr/>
              <a:tblGrid>
                <a:gridCol w="1426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6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818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2021г.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Отклонения,%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к 2021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1 157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1 191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1 239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1 249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1 049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5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1 180,4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1 226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1 249,7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1 249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1 049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- 23,4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-10,7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7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06400"/>
            <a:ext cx="10879667" cy="8985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Октябрьского городского округа на 2022-2024 гг.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405884"/>
              </p:ext>
            </p:extLst>
          </p:nvPr>
        </p:nvGraphicFramePr>
        <p:xfrm>
          <a:off x="2026764" y="1806803"/>
          <a:ext cx="8227352" cy="408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12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1449" y="142875"/>
            <a:ext cx="11649075" cy="669925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ОКТЯБРЬСКОГО ГОРОДСКОГО ОКРУГА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2022 ГОД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4427" name="Group 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349829"/>
              </p:ext>
            </p:extLst>
          </p:nvPr>
        </p:nvGraphicFramePr>
        <p:xfrm>
          <a:off x="440267" y="775828"/>
          <a:ext cx="11294533" cy="6044080"/>
        </p:xfrm>
        <a:graphic>
          <a:graphicData uri="http://schemas.openxmlformats.org/drawingml/2006/table">
            <a:tbl>
              <a:tblPr/>
              <a:tblGrid>
                <a:gridCol w="552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 утвержденный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 руб.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(Первое чтение)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млн. руб. 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Прирост 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Снижение,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 руб.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НДФЛ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 Единый налог на вмененный доход, патенты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-0,7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.Единый сельскохозяйственный налог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7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 Налог на имущество физических лиц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 Транспортный налог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 Земельный налог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 Госпошлина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 Доходы от использования имущества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8. Плата за негативное воздействие на окружающую среду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9. Доходы от оказания платных услуг и компенсации затрат государства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10. Штрафы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11. Доходы от продажи материальных и нематериальных активов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12. Акцизы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17, 2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13. Прочие неналоговые доходы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ИТОГО: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7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772212" y="231775"/>
            <a:ext cx="10785049" cy="1325563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ФИНАНСОВОЙ ПОМОЩИ БЮДЖЕТУ ОКТЯБРЬСКОГО ГОРОДСКОГО ОКРУГА ИЗ БЮДЖЕТОВ ДРУГИХ УРОВНЕЙ НА 2022 год, млн. руб.</a:t>
            </a:r>
          </a:p>
        </p:txBody>
      </p:sp>
      <p:graphicFrame>
        <p:nvGraphicFramePr>
          <p:cNvPr id="13411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252197"/>
              </p:ext>
            </p:extLst>
          </p:nvPr>
        </p:nvGraphicFramePr>
        <p:xfrm>
          <a:off x="3431357" y="1557338"/>
          <a:ext cx="5041132" cy="1283522"/>
        </p:xfrm>
        <a:graphic>
          <a:graphicData uri="http://schemas.openxmlformats.org/drawingml/2006/table">
            <a:tbl>
              <a:tblPr/>
              <a:tblGrid>
                <a:gridCol w="126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116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 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911,5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1 023,2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12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287792"/>
              </p:ext>
            </p:extLst>
          </p:nvPr>
        </p:nvGraphicFramePr>
        <p:xfrm>
          <a:off x="1774826" y="3141664"/>
          <a:ext cx="4105275" cy="1517429"/>
        </p:xfrm>
        <a:graphic>
          <a:graphicData uri="http://schemas.openxmlformats.org/drawingml/2006/table">
            <a:tbl>
              <a:tblPr/>
              <a:tblGrid>
                <a:gridCol w="102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429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312 ,8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333,7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13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624276"/>
              </p:ext>
            </p:extLst>
          </p:nvPr>
        </p:nvGraphicFramePr>
        <p:xfrm>
          <a:off x="6090082" y="3141663"/>
          <a:ext cx="4038168" cy="1383332"/>
        </p:xfrm>
        <a:graphic>
          <a:graphicData uri="http://schemas.openxmlformats.org/drawingml/2006/table">
            <a:tbl>
              <a:tblPr/>
              <a:tblGrid>
                <a:gridCol w="101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92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365,9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377,0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14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65403"/>
              </p:ext>
            </p:extLst>
          </p:nvPr>
        </p:nvGraphicFramePr>
        <p:xfrm>
          <a:off x="1774826" y="4724400"/>
          <a:ext cx="4105275" cy="1308266"/>
        </p:xfrm>
        <a:graphic>
          <a:graphicData uri="http://schemas.openxmlformats.org/drawingml/2006/table">
            <a:tbl>
              <a:tblPr/>
              <a:tblGrid>
                <a:gridCol w="102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891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1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1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169,5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180,8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15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26085"/>
              </p:ext>
            </p:extLst>
          </p:nvPr>
        </p:nvGraphicFramePr>
        <p:xfrm>
          <a:off x="6164736" y="4740648"/>
          <a:ext cx="3960812" cy="1333761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5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Иные межбюджетные трансферты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208,1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40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71475" y="119849"/>
            <a:ext cx="11419475" cy="832651"/>
          </a:xfrm>
          <a:noFill/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2022-2024 годы</a:t>
            </a:r>
            <a:endParaRPr lang="ru-RU" sz="24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71475" y="1041408"/>
            <a:ext cx="11658600" cy="56967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Исполнение действующих расходных обязательств;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ФОТ работников бюджетной сферы, чья заработная плата повышается в соответствии с «майскими» указами Президента РФ с учетом обеспечения уровня, установленного «Дорожными картами» о совершенствовании системы оплаты труда и оптимизации сети муниципальных учреждений, в том числе с учетом среднесписочной численности, сложившейся на 01.10.2021г.;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Индексация расходов на коммунальные услуги учреждений бюджетной сферы на соответствующие индексы - дефляторы ПСЭР (из расчета повышения стоимости коммунальных услуг во втором полугодии 2022 года и на 2023 и 2024гг.);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Предусмотрена индексация окладов работников учреждений бюджетной сферы с 01.01.2022 г. на     4,0 %, за исключением работников муниципальных учреждений, для которых предусмотрено повышение оплаты труда в рамках выполнения указов Президента Российской Федерации для доведения средней заработной платы до уровня, установленного «дорожными картами»,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индексация окладов муниципальных служащих, служащих замещающих муниципальные должности;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Предусмотрены средства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доведение минимальной заработной платы работников муниципальных учреждений до минимального размера оплаты труда в Российской Федерации, в размере 15 659,55 рублей (с учетом уральского коэффициента), на основании проекта Федерального закона №1258300-7 «О внесении изменения в статью 1 Федерального закона «О минимальном размере оплаты труда»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873550" y="284064"/>
            <a:ext cx="10972800" cy="75288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ОКТЯБРЬСКОГО ГОРОДСКОГО ОКРУГА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498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556797"/>
              </p:ext>
            </p:extLst>
          </p:nvPr>
        </p:nvGraphicFramePr>
        <p:xfrm>
          <a:off x="540378" y="803287"/>
          <a:ext cx="11500701" cy="5407014"/>
        </p:xfrm>
        <a:graphic>
          <a:graphicData uri="http://schemas.openxmlformats.org/drawingml/2006/table">
            <a:tbl>
              <a:tblPr/>
              <a:tblGrid>
                <a:gridCol w="54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2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(утвержденный бюджет),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(первое чтение),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Общегосударственные вопросы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65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Национальная безопасность и правоохранительная деятельность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86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Национальная экономика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161,8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Жилищно-коммунальное хозяйство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Охрана окружающей среды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Образование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Культура, кинематография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Социальная политика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Физическая культура и спорт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Средства массовой информации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1 249,7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85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 на 2022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614270"/>
              </p:ext>
            </p:extLst>
          </p:nvPr>
        </p:nvGraphicFramePr>
        <p:xfrm>
          <a:off x="720649" y="1223453"/>
          <a:ext cx="10604575" cy="533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713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213,1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органов местного самоуправления (глава, администрация, Дума, ФУ, КСП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71,3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муниципальных учреждений (УКС, ЦБУ, СЭЗМУ)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Резервный фонд Администрации 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МП Управление земельными ресурсами и имуществом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46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Официальный бюллетень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ЗАГС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6019351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Инициативное бюджетирование (МБ + средства населения и юр. лиц)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652623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Субсидия на программу развития преобразованных муниципальных образований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603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Субсидия на муниципальные проекты в рамках региональных проектов 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64667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5936</TotalTime>
  <Words>2317</Words>
  <Application>Microsoft Office PowerPoint</Application>
  <PresentationFormat>Широкоэкранный</PresentationFormat>
  <Paragraphs>599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Franklin Gothic Book</vt:lpstr>
      <vt:lpstr>PT Serif</vt:lpstr>
      <vt:lpstr>Times New Roman</vt:lpstr>
      <vt:lpstr>Wingdings 2</vt:lpstr>
      <vt:lpstr>1_Тема Office</vt:lpstr>
      <vt:lpstr>1_Office Theme</vt:lpstr>
      <vt:lpstr>Презентация PowerPoint</vt:lpstr>
      <vt:lpstr>Презентация PowerPoint</vt:lpstr>
      <vt:lpstr>ОСНОВНЫЕ ХАРАКТЕРИСТИКИ БЮДЖЕТА ОКТЯБРЬСКОГО ГОРОДСКОГО ОКРУГА НА 2022 -2024 ГОДЫ.                                                                                                            млн. руб.</vt:lpstr>
      <vt:lpstr>Структура доходов бюджета Октябрьского городского округа на 2022-2024 гг.</vt:lpstr>
      <vt:lpstr>СОБСТВЕННЫЕ ДОХОДЫ БЮДЖЕТА ОКТЯБРЬСКОГО ГОРОДСКОГО ОКРУГА  НА 2022 ГОД.</vt:lpstr>
      <vt:lpstr>СТРУКТУРА ФИНАНСОВОЙ ПОМОЩИ БЮДЖЕТУ ОКТЯБРЬСКОГО ГОРОДСКОГО ОКРУГА ИЗ БЮДЖЕТОВ ДРУГИХ УРОВНЕЙ НА 2022 год, млн. руб.</vt:lpstr>
      <vt:lpstr>Основные подходы к формированию расходов бюджета  на 2022-2024 годы</vt:lpstr>
      <vt:lpstr>СТРУКТУРА РАСХОДОВ БЮДЖЕТА ОКТЯБРЬСКОГО ГОРОДСКОГО ОКРУГА </vt:lpstr>
      <vt:lpstr>Общегосударственные вопросы на 2022 год, млн. руб.</vt:lpstr>
      <vt:lpstr>Национальная безопасность на 2022 год, млн. руб.</vt:lpstr>
      <vt:lpstr>Национальная экономика на 2022 год, млн. руб.</vt:lpstr>
      <vt:lpstr>Жилищно-коммунальное хозяйство на 2022 год, млн. руб.</vt:lpstr>
      <vt:lpstr> ОБРАЗОВАНИЕ на 2022 год, млн. руб.</vt:lpstr>
      <vt:lpstr>КУЛЬТУРА на 2022 год, млн. руб.</vt:lpstr>
      <vt:lpstr>Социальная политика на 2022 год, млн. руб.</vt:lpstr>
      <vt:lpstr>Физическая культура на 2022 год, млн. руб.</vt:lpstr>
      <vt:lpstr>ФИНАНСИРОВАНИЕ МУНИЦИПАЛЬНЫХ ПРОГРАММ </vt:lpstr>
      <vt:lpstr>Расходы по муниципальным проектам в рамках региональных проектов на 2022 год, млн. руб.</vt:lpstr>
      <vt:lpstr>Реализация программы развития преобразованных муниципальных образований на 2022 год, млн. руб.</vt:lpstr>
      <vt:lpstr>Укрепление материально-технической базы домов культуры, 2022 год, млн. руб.</vt:lpstr>
      <vt:lpstr>Устройство спортивных площадок, 2022 год, тыс. руб.</vt:lpstr>
      <vt:lpstr>Дорожный фонд Октябрьского городского округа на 2022 год </vt:lpstr>
      <vt:lpstr>Объем бюджетных ассигнований на осуществление бюджетных инвестиций, подлежащих финансированию в 2022 г.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Винокурова Т.Г.</dc:creator>
  <cp:lastModifiedBy>Oper</cp:lastModifiedBy>
  <cp:revision>371</cp:revision>
  <cp:lastPrinted>2021-10-26T10:31:50Z</cp:lastPrinted>
  <dcterms:created xsi:type="dcterms:W3CDTF">2013-10-22T09:51:41Z</dcterms:created>
  <dcterms:modified xsi:type="dcterms:W3CDTF">2021-10-29T03:16:41Z</dcterms:modified>
</cp:coreProperties>
</file>