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0" r:id="rId3"/>
    <p:sldId id="259" r:id="rId4"/>
    <p:sldId id="260" r:id="rId5"/>
    <p:sldId id="261" r:id="rId6"/>
    <p:sldId id="262" r:id="rId7"/>
    <p:sldId id="265" r:id="rId8"/>
    <p:sldId id="302" r:id="rId9"/>
    <p:sldId id="301" r:id="rId10"/>
    <p:sldId id="322" r:id="rId11"/>
    <p:sldId id="294" r:id="rId12"/>
    <p:sldId id="324" r:id="rId13"/>
    <p:sldId id="323" r:id="rId14"/>
    <p:sldId id="273" r:id="rId15"/>
    <p:sldId id="297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0" d="100"/>
          <a:sy n="110" d="100"/>
        </p:scale>
        <p:origin x="91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– </a:t>
            </a:r>
            <a:r>
              <a:rPr lang="en-US" dirty="0"/>
              <a:t>1</a:t>
            </a:r>
            <a:r>
              <a:rPr lang="en-US" baseline="0" dirty="0"/>
              <a:t> </a:t>
            </a:r>
            <a:r>
              <a:rPr lang="ru-RU" baseline="0" dirty="0"/>
              <a:t>319,2 млн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руб.</a:t>
            </a:r>
          </a:p>
        </c:rich>
      </c:tx>
      <c:layout>
        <c:manualLayout>
          <c:xMode val="edge"/>
          <c:yMode val="edge"/>
          <c:x val="0.31536648196753181"/>
          <c:y val="2.244826128715590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- 1 319,2 млн 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9723558860697968E-2"/>
                  <c:y val="3.3762317544354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DA-4AF5-B7F8-FB58ABBE9425}"/>
                </c:ext>
              </c:extLst>
            </c:dLbl>
            <c:dLbl>
              <c:idx val="1"/>
              <c:layout>
                <c:manualLayout>
                  <c:x val="-1.635152376786235E-2"/>
                  <c:y val="-2.978681001148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DA-4AF5-B7F8-FB58ABBE9425}"/>
                </c:ext>
              </c:extLst>
            </c:dLbl>
            <c:dLbl>
              <c:idx val="2"/>
              <c:layout>
                <c:manualLayout>
                  <c:x val="2.0835702828813064E-2"/>
                  <c:y val="-6.8138648062301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DA-4AF5-B7F8-FB58ABBE94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Безвозмездные поступления 1 050,1 млн.руб</c:v>
                </c:pt>
                <c:pt idx="1">
                  <c:v>Неналоговые доходы  116,4 млн.руб.</c:v>
                </c:pt>
                <c:pt idx="2">
                  <c:v>Налоговые доходы 152,6 млн.руб.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1050.0999999999999</c:v>
                </c:pt>
                <c:pt idx="1">
                  <c:v>116.4</c:v>
                </c:pt>
                <c:pt idx="2">
                  <c:v>152.6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DA-4AF5-B7F8-FB58ABBE9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352706452689808"/>
          <c:y val="0.24965736573630851"/>
          <c:w val="0.38736166897357882"/>
          <c:h val="0.59992072405364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en-US" dirty="0"/>
              <a:t> </a:t>
            </a:r>
            <a:r>
              <a:rPr lang="ru-RU" dirty="0"/>
              <a:t>1 279,4  млн. рублей</a:t>
            </a:r>
          </a:p>
        </c:rich>
      </c:tx>
      <c:layout>
        <c:manualLayout>
          <c:xMode val="edge"/>
          <c:yMode val="edge"/>
          <c:x val="8.7590962115320525E-2"/>
          <c:y val="1.449610621650866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78059068705629"/>
          <c:y val="8.3207839920374144E-2"/>
          <c:w val="0.55791728786407246"/>
          <c:h val="0.819088152611727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1 279,4 млн. рублей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2451645157706486E-2"/>
                  <c:y val="0.3355036274508311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542,5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36553375789787"/>
                      <c:h val="6.03401372450245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DD7-4ECD-8F12-E1F602387D9A}"/>
                </c:ext>
              </c:extLst>
            </c:dLbl>
            <c:dLbl>
              <c:idx val="1"/>
              <c:layout>
                <c:manualLayout>
                  <c:x val="1.2800997021836284E-2"/>
                  <c:y val="0.1118236947765446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D7-4ECD-8F12-E1F602387D9A}"/>
                </c:ext>
              </c:extLst>
            </c:dLbl>
            <c:dLbl>
              <c:idx val="2"/>
              <c:layout>
                <c:manualLayout>
                  <c:x val="-2.8446660048525073E-3"/>
                  <c:y val="0.1194480376022182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D7-4ECD-8F12-E1F602387D9A}"/>
                </c:ext>
              </c:extLst>
            </c:dLbl>
            <c:dLbl>
              <c:idx val="3"/>
              <c:layout>
                <c:manualLayout>
                  <c:x val="-7.1117770068558723E-3"/>
                  <c:y val="7.878487586529286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D7-4ECD-8F12-E1F602387D9A}"/>
                </c:ext>
              </c:extLst>
            </c:dLbl>
            <c:dLbl>
              <c:idx val="4"/>
              <c:layout>
                <c:manualLayout>
                  <c:x val="-8.9124281889826126E-3"/>
                  <c:y val="4.2986662060379897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D7-4ECD-8F12-E1F602387D9A}"/>
                </c:ext>
              </c:extLst>
            </c:dLbl>
            <c:dLbl>
              <c:idx val="5"/>
              <c:layout>
                <c:manualLayout>
                  <c:x val="-8.8184646150427745E-2"/>
                  <c:y val="3.7811057523288887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D7-4ECD-8F12-E1F602387D9A}"/>
                </c:ext>
              </c:extLst>
            </c:dLbl>
            <c:dLbl>
              <c:idx val="6"/>
              <c:layout>
                <c:manualLayout>
                  <c:x val="-6.1160319104328911E-2"/>
                  <c:y val="-3.95342298344324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D7-4ECD-8F12-E1F602387D9A}"/>
                </c:ext>
              </c:extLst>
            </c:dLbl>
            <c:dLbl>
              <c:idx val="7"/>
              <c:layout>
                <c:manualLayout>
                  <c:x val="-3.4135992058230091E-2"/>
                  <c:y val="-4.320460934548316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D7-4ECD-8F12-E1F602387D9A}"/>
                </c:ext>
              </c:extLst>
            </c:dLbl>
            <c:dLbl>
              <c:idx val="8"/>
              <c:layout>
                <c:manualLayout>
                  <c:x val="7.1116650121312687E-3"/>
                  <c:y val="-4.828750456259885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D7-4ECD-8F12-E1F602387D9A}"/>
                </c:ext>
              </c:extLst>
            </c:dLbl>
            <c:dLbl>
              <c:idx val="9"/>
              <c:layout>
                <c:manualLayout>
                  <c:x val="3.5558325060656343E-2"/>
                  <c:y val="-7.232225338737095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D7-4ECD-8F12-E1F602387D9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Образование </c:v>
                </c:pt>
                <c:pt idx="1">
                  <c:v>Культура </c:v>
                </c:pt>
                <c:pt idx="2">
                  <c:v>Социальная политика </c:v>
                </c:pt>
                <c:pt idx="3">
                  <c:v>Охрана окружающей среды</c:v>
                </c:pt>
                <c:pt idx="4">
                  <c:v>Физическая культура и спорт </c:v>
                </c:pt>
                <c:pt idx="5">
                  <c:v>СМИ </c:v>
                </c:pt>
                <c:pt idx="6">
                  <c:v>Общегосударственные вопросы </c:v>
                </c:pt>
                <c:pt idx="7">
                  <c:v>Национальная безопасность и правоохранительная деятельность </c:v>
                </c:pt>
                <c:pt idx="8">
                  <c:v>Национальная экономика </c:v>
                </c:pt>
                <c:pt idx="9">
                  <c:v>ЖКХ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542.5</c:v>
                </c:pt>
                <c:pt idx="1">
                  <c:v>78.900000000000006</c:v>
                </c:pt>
                <c:pt idx="2">
                  <c:v>64.400000000000006</c:v>
                </c:pt>
                <c:pt idx="3">
                  <c:v>0.1</c:v>
                </c:pt>
                <c:pt idx="4">
                  <c:v>11.7</c:v>
                </c:pt>
                <c:pt idx="5">
                  <c:v>1.2</c:v>
                </c:pt>
                <c:pt idx="6">
                  <c:v>145.5</c:v>
                </c:pt>
                <c:pt idx="7">
                  <c:v>30.6</c:v>
                </c:pt>
                <c:pt idx="8">
                  <c:v>209</c:v>
                </c:pt>
                <c:pt idx="9">
                  <c:v>195.5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D7-4ECD-8F12-E1F602387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338116105378976"/>
          <c:y val="6.5891932044492549E-2"/>
          <c:w val="0.31808484093165273"/>
          <c:h val="0.91904488796818673"/>
        </c:manualLayout>
      </c:layout>
      <c:overlay val="0"/>
      <c:txPr>
        <a:bodyPr/>
        <a:lstStyle/>
        <a:p>
          <a:pPr>
            <a:defRPr sz="14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2020 год –</a:t>
            </a:r>
            <a:r>
              <a:rPr lang="ru-RU" sz="1400" baseline="0" dirty="0"/>
              <a:t> 223,9 </a:t>
            </a:r>
            <a:r>
              <a:rPr lang="ru-RU" sz="1400" dirty="0"/>
              <a:t>млн. руб., в том числе: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3181341432872807"/>
          <c:y val="9.720505344481073E-2"/>
          <c:w val="0.30648007095256835"/>
          <c:h val="0.216244763578822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- 223,9 млн. руб.</c:v>
                </c:pt>
              </c:strCache>
            </c:strRef>
          </c:tx>
          <c:explosion val="1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22C-493D-8FA3-2239E47F423A}"/>
              </c:ext>
            </c:extLst>
          </c:dPt>
          <c:cat>
            <c:strRef>
              <c:f>Лист1!$A$2:$A$15</c:f>
              <c:strCache>
                <c:ptCount val="14"/>
                <c:pt idx="0">
                  <c:v>Ремонт дорог - 68,7</c:v>
                </c:pt>
                <c:pt idx="1">
                  <c:v>Переселение из аварийного жилищного фонда - 32,5</c:v>
                </c:pt>
                <c:pt idx="2">
                  <c:v>Улучшение качества систем теплоснабжения на территориях муниципальных образований Пермского края- 4,6</c:v>
                </c:pt>
                <c:pt idx="3">
                  <c:v>Ремонт систем водоснабжения и водоотведения  - 15,4</c:v>
                </c:pt>
                <c:pt idx="4">
                  <c:v>Приобретение коммунальной техники - 8,1</c:v>
                </c:pt>
                <c:pt idx="5">
                  <c:v>Благоустройство территории округа - 24,7</c:v>
                </c:pt>
                <c:pt idx="6">
                  <c:v>Обеспечение деятельности МКОУ "С(К)ОШ-И" - 6,4</c:v>
                </c:pt>
                <c:pt idx="7">
                  <c:v>Организация бесплатного горячего питания обучающихся начальных классов - 6,9</c:v>
                </c:pt>
                <c:pt idx="8">
                  <c:v>Капитальный ремонт гидротехнических сооружений - 10,8 </c:v>
                </c:pt>
                <c:pt idx="9">
                  <c:v>Ремонт учреждений образования - 17,8</c:v>
                </c:pt>
                <c:pt idx="10">
                  <c:v>Государственная поддержка отрасли культуры - 0,5</c:v>
                </c:pt>
                <c:pt idx="11">
                  <c:v>Ремонты объектов культуры и спортивных объектов - 7,9</c:v>
                </c:pt>
                <c:pt idx="12">
                  <c:v>Софинансирование проектов инициативного бюджетирования - 8,0</c:v>
                </c:pt>
                <c:pt idx="13">
                  <c:v>Обеспечение жильем молодых семей - 3,3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68.7</c:v>
                </c:pt>
                <c:pt idx="1">
                  <c:v>32.5</c:v>
                </c:pt>
                <c:pt idx="2">
                  <c:v>4.5999999999999996</c:v>
                </c:pt>
                <c:pt idx="3">
                  <c:v>15.4</c:v>
                </c:pt>
                <c:pt idx="4" formatCode="0.0">
                  <c:v>8.1</c:v>
                </c:pt>
                <c:pt idx="5" formatCode="0.0">
                  <c:v>24.7</c:v>
                </c:pt>
                <c:pt idx="6">
                  <c:v>6.4</c:v>
                </c:pt>
                <c:pt idx="7">
                  <c:v>6.9</c:v>
                </c:pt>
                <c:pt idx="8">
                  <c:v>10.8</c:v>
                </c:pt>
                <c:pt idx="9">
                  <c:v>17.8</c:v>
                </c:pt>
                <c:pt idx="10">
                  <c:v>0.5</c:v>
                </c:pt>
                <c:pt idx="11">
                  <c:v>7.9</c:v>
                </c:pt>
                <c:pt idx="12" formatCode="0.0">
                  <c:v>8</c:v>
                </c:pt>
                <c:pt idx="13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83-4909-9396-439646AA5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33319089538861418"/>
          <c:w val="0.9730962096490221"/>
          <c:h val="0.66680910461138565"/>
        </c:manualLayout>
      </c:layout>
      <c:overlay val="0"/>
      <c:txPr>
        <a:bodyPr/>
        <a:lstStyle/>
        <a:p>
          <a:pPr>
            <a:defRPr sz="1050" b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2021 год –</a:t>
            </a:r>
            <a:r>
              <a:rPr lang="ru-RU" sz="1400" baseline="0" dirty="0"/>
              <a:t> 260,2 </a:t>
            </a:r>
            <a:r>
              <a:rPr lang="ru-RU" sz="1400" dirty="0"/>
              <a:t>млн. руб., в том числе:</a:t>
            </a:r>
          </a:p>
        </c:rich>
      </c:tx>
      <c:layout>
        <c:manualLayout>
          <c:xMode val="edge"/>
          <c:yMode val="edge"/>
          <c:x val="0.13664936475984779"/>
          <c:y val="1.235799255601235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181341432872807"/>
          <c:y val="9.720505344481073E-2"/>
          <c:w val="0.30648007095256835"/>
          <c:h val="0.216244763578822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- 260,2 млн. руб.</c:v>
                </c:pt>
              </c:strCache>
            </c:strRef>
          </c:tx>
          <c:explosion val="1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22C-493D-8FA3-2239E47F423A}"/>
              </c:ext>
            </c:extLst>
          </c:dPt>
          <c:cat>
            <c:strRef>
              <c:f>Лист1!$A$2:$A$18</c:f>
              <c:strCache>
                <c:ptCount val="17"/>
                <c:pt idx="0">
                  <c:v>Ремонт дорог - 99,8</c:v>
                </c:pt>
                <c:pt idx="1">
                  <c:v>Переселение из аварийного жилищного фонда - 40,3</c:v>
                </c:pt>
                <c:pt idx="2">
                  <c:v>Улучшение качества систем теплоснабжения - 2,2</c:v>
                </c:pt>
                <c:pt idx="3">
                  <c:v>Ремонт систем водоснабжения и водоотведения, обустройство СЗО, приобретение коммунальной техники  - 22,0</c:v>
                </c:pt>
                <c:pt idx="4">
                  <c:v>Строительство газопровода - 1,3</c:v>
                </c:pt>
                <c:pt idx="5">
                  <c:v>Приобретение автобуса для организации регулярных пассажирских перевозок- 1,4</c:v>
                </c:pt>
                <c:pt idx="6">
                  <c:v>Подготовка генеральных планов, правил землепользования и застройки - 3,4</c:v>
                </c:pt>
                <c:pt idx="7">
                  <c:v>Благоустройство территории округа - 21,6</c:v>
                </c:pt>
                <c:pt idx="8">
                  <c:v>Обеспечение деятельности МКОУ "С(К)ОШ-И" - 5,1</c:v>
                </c:pt>
                <c:pt idx="9">
                  <c:v>Организация бесплатного горячего питания обучающихся начальных классов - 17,7</c:v>
                </c:pt>
                <c:pt idx="10">
                  <c:v>Капитальный ремонт гидротехнических сооружений - 4,1 </c:v>
                </c:pt>
                <c:pt idx="11">
                  <c:v>Ремонт учреждений образования - 14,0</c:v>
                </c:pt>
                <c:pt idx="12">
                  <c:v>Государственная поддержка отрасли культуры - 0,2</c:v>
                </c:pt>
                <c:pt idx="13">
                  <c:v>Ремонты объектов культуры и спортивных объектов - 11,7</c:v>
                </c:pt>
                <c:pt idx="14">
                  <c:v>Проведение мероприятия в сфере культуры, молодежной политики, спорта - 5,3</c:v>
                </c:pt>
                <c:pt idx="15">
                  <c:v>Софинансирование проектов инициативного бюджетирования, с участием средств самообложения граждан - 7,1</c:v>
                </c:pt>
                <c:pt idx="16">
                  <c:v>Обеспечение жильем молодых семей - 1,4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99.8</c:v>
                </c:pt>
                <c:pt idx="1">
                  <c:v>40.299999999999997</c:v>
                </c:pt>
                <c:pt idx="2">
                  <c:v>2.2000000000000002</c:v>
                </c:pt>
                <c:pt idx="3">
                  <c:v>22</c:v>
                </c:pt>
                <c:pt idx="4">
                  <c:v>1.3</c:v>
                </c:pt>
                <c:pt idx="5" formatCode="0.0">
                  <c:v>1.4</c:v>
                </c:pt>
                <c:pt idx="6" formatCode="0.0">
                  <c:v>3.4</c:v>
                </c:pt>
                <c:pt idx="7" formatCode="0.0">
                  <c:v>21.6</c:v>
                </c:pt>
                <c:pt idx="8">
                  <c:v>5.0999999999999996</c:v>
                </c:pt>
                <c:pt idx="9">
                  <c:v>17.7</c:v>
                </c:pt>
                <c:pt idx="10">
                  <c:v>4.0999999999999996</c:v>
                </c:pt>
                <c:pt idx="11">
                  <c:v>14</c:v>
                </c:pt>
                <c:pt idx="12">
                  <c:v>0.2</c:v>
                </c:pt>
                <c:pt idx="13">
                  <c:v>11.7</c:v>
                </c:pt>
                <c:pt idx="14">
                  <c:v>5.3</c:v>
                </c:pt>
                <c:pt idx="15" formatCode="0.0">
                  <c:v>7.1</c:v>
                </c:pt>
                <c:pt idx="16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83-4909-9396-439646AA5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22015958156334012"/>
          <c:w val="1"/>
          <c:h val="0.7798404184366598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b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80EE9-B80D-43B5-9E6F-194C50B4A9B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5DD28-AB3E-4FCA-B3CF-5ACE13805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1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id="{9CFC11C8-17CD-44EF-B334-3FDDC5258D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id="{3B3F97CD-1242-493C-9293-E67E34CB8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F95CC171-0FD8-47E2-B967-BD7127F91D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B49853-1EEE-4EF3-B145-CEF8EFFFFF0D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9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2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721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E6AD0-C3AA-4B34-A405-E3EF25B586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617605"/>
      </p:ext>
    </p:extLst>
  </p:cSld>
  <p:clrMapOvr>
    <a:masterClrMapping/>
  </p:clrMapOvr>
  <p:transition spd="med">
    <p:zoom dir="in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3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4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20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9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81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73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9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4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DE06D-4DCD-4D23-AFB1-E7F17A3F343F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7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Октябрьского городского округа за 2021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496944" cy="1752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  - начальник Финансового управления администрации Октябрьского городского округа  Т.Г. Винокурова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9D4B10-1407-4AE1-A814-DEA981D06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8" y="260648"/>
            <a:ext cx="1080120" cy="128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7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001" y="28577"/>
            <a:ext cx="8229600" cy="563929"/>
          </a:xfrm>
        </p:spPr>
        <p:txBody>
          <a:bodyPr>
            <a:normAutofit fontScale="90000"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фонд Октябрьского городского округа за 2021 год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5538" y="436383"/>
            <a:ext cx="13225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/>
              <a:t>Доходы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2760" y="2099404"/>
            <a:ext cx="11784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/>
              <a:t>Расходы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1325" y="862563"/>
            <a:ext cx="1630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Акцизы</a:t>
            </a:r>
          </a:p>
          <a:p>
            <a:pPr algn="ctr"/>
            <a:r>
              <a:rPr lang="ru-RU" sz="1200" dirty="0"/>
              <a:t>20,9 млн. руб.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96695" y="867583"/>
            <a:ext cx="1630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Транспортный налог</a:t>
            </a:r>
          </a:p>
          <a:p>
            <a:pPr algn="ctr"/>
            <a:r>
              <a:rPr lang="ru-RU" sz="1200" dirty="0"/>
              <a:t>29,5 млн.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6129" y="867583"/>
            <a:ext cx="1630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Дотация</a:t>
            </a:r>
          </a:p>
          <a:p>
            <a:pPr algn="ctr"/>
            <a:r>
              <a:rPr lang="ru-RU" sz="1200" dirty="0"/>
              <a:t>24,0 млн.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55163" y="867583"/>
            <a:ext cx="163065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Безвозмездные поступления</a:t>
            </a:r>
          </a:p>
          <a:p>
            <a:pPr algn="ctr"/>
            <a:r>
              <a:rPr lang="ru-RU" sz="1200" dirty="0"/>
              <a:t> 101,4 млн. руб.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1325" y="2523039"/>
            <a:ext cx="2435877" cy="900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Содержание автомобильных дорог общего пользования местного значения Октябрьского городского округа     </a:t>
            </a:r>
          </a:p>
          <a:p>
            <a:pPr algn="ctr"/>
            <a:r>
              <a:rPr lang="ru-RU" sz="1050" b="1" dirty="0"/>
              <a:t>63,9 млн. 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503" y="4831735"/>
            <a:ext cx="2483721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Ремонт автомобильных дорог общего пользования местного значения, находящихся на территории ОГО</a:t>
            </a:r>
          </a:p>
          <a:p>
            <a:pPr algn="ctr"/>
            <a:r>
              <a:rPr lang="ru-RU" sz="1050" b="1" dirty="0"/>
              <a:t>114,7 млн. 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61139" y="4708680"/>
            <a:ext cx="60610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мостов: через реку </a:t>
            </a:r>
            <a:r>
              <a:rPr lang="ru-RU" sz="900" dirty="0" err="1"/>
              <a:t>Ирень</a:t>
            </a:r>
            <a:r>
              <a:rPr lang="ru-RU" sz="900" dirty="0"/>
              <a:t> д. </a:t>
            </a:r>
            <a:r>
              <a:rPr lang="ru-RU" sz="900" dirty="0" err="1"/>
              <a:t>Биктулка</a:t>
            </a:r>
            <a:r>
              <a:rPr lang="ru-RU" sz="900" dirty="0"/>
              <a:t>, через реку Сарс д. </a:t>
            </a:r>
            <a:r>
              <a:rPr lang="ru-RU" sz="900" dirty="0" err="1"/>
              <a:t>Мавлекаево</a:t>
            </a:r>
            <a:r>
              <a:rPr lang="ru-RU" sz="900" dirty="0"/>
              <a:t>, в д. Верх-Тюш, на автомобильной дороге «</a:t>
            </a:r>
            <a:r>
              <a:rPr lang="ru-RU" sz="900" dirty="0" err="1"/>
              <a:t>Ишимово</a:t>
            </a:r>
            <a:r>
              <a:rPr lang="ru-RU" sz="900" dirty="0"/>
              <a:t> – </a:t>
            </a:r>
            <a:r>
              <a:rPr lang="ru-RU" sz="900" dirty="0" err="1"/>
              <a:t>Самарово</a:t>
            </a:r>
            <a:r>
              <a:rPr lang="ru-RU" sz="900" dirty="0"/>
              <a:t>», через реку </a:t>
            </a:r>
            <a:r>
              <a:rPr lang="ru-RU" sz="900" dirty="0" err="1"/>
              <a:t>Ирень</a:t>
            </a:r>
            <a:r>
              <a:rPr lang="ru-RU" sz="900" dirty="0"/>
              <a:t> с. </a:t>
            </a:r>
            <a:r>
              <a:rPr lang="ru-RU" sz="900" dirty="0" err="1"/>
              <a:t>Ишимово</a:t>
            </a:r>
            <a:r>
              <a:rPr lang="ru-RU" sz="900" dirty="0"/>
              <a:t>, через реку </a:t>
            </a:r>
            <a:r>
              <a:rPr lang="ru-RU" sz="900" dirty="0" err="1"/>
              <a:t>Ирень</a:t>
            </a:r>
            <a:r>
              <a:rPr lang="ru-RU" sz="900" dirty="0"/>
              <a:t> с. </a:t>
            </a:r>
            <a:r>
              <a:rPr lang="ru-RU" sz="900" dirty="0" err="1"/>
              <a:t>Енапаево</a:t>
            </a:r>
            <a:r>
              <a:rPr lang="ru-RU" sz="900" dirty="0"/>
              <a:t>     </a:t>
            </a:r>
          </a:p>
        </p:txBody>
      </p:sp>
      <p:sp>
        <p:nvSpPr>
          <p:cNvPr id="29" name="Стрелка вправо с вырезом 28"/>
          <p:cNvSpPr/>
          <p:nvPr/>
        </p:nvSpPr>
        <p:spPr>
          <a:xfrm rot="5400000">
            <a:off x="4005378" y="-502326"/>
            <a:ext cx="576063" cy="4627395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129916" y="3533320"/>
            <a:ext cx="2473361" cy="1180728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180,3 млн. руб.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2941" y="6381908"/>
            <a:ext cx="60592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Проведение диагностики после ремонта автомобильных дорог общего пользования местного значения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61139" y="5919006"/>
            <a:ext cx="6061028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+mj-lt"/>
              </a:rPr>
              <a:t>Ремонт автомобильной дороги «Октябрьский-</a:t>
            </a:r>
            <a:r>
              <a:rPr lang="ru-RU" sz="900" dirty="0" err="1">
                <a:latin typeface="+mj-lt"/>
              </a:rPr>
              <a:t>Леун</a:t>
            </a:r>
            <a:r>
              <a:rPr lang="ru-RU" sz="900" dirty="0">
                <a:latin typeface="+mj-lt"/>
              </a:rPr>
              <a:t>»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63618" y="5451892"/>
            <a:ext cx="6058549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 Ремонт автомобильной дороги «</a:t>
            </a:r>
            <a:r>
              <a:rPr lang="ru-RU" sz="900" dirty="0" err="1"/>
              <a:t>Голдыри</a:t>
            </a:r>
            <a:r>
              <a:rPr lang="ru-RU" sz="900" dirty="0"/>
              <a:t>-Орда-Октябрьский» – </a:t>
            </a:r>
            <a:r>
              <a:rPr lang="ru-RU" sz="900" dirty="0" err="1"/>
              <a:t>З.Сарс</a:t>
            </a:r>
            <a:r>
              <a:rPr lang="ru-RU" sz="900" dirty="0"/>
              <a:t> от д. № 50 до д. № 54 (0,373 км)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61139" y="5688174"/>
            <a:ext cx="6061028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Ремонт автомобильной дороги «Богородск-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Шатунова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63618" y="6151076"/>
            <a:ext cx="6058549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Ремонт автомобильной дороги «Октябрьский - </a:t>
            </a:r>
            <a:r>
              <a:rPr lang="ru-RU" sz="900" dirty="0" err="1">
                <a:solidFill>
                  <a:prstClr val="black"/>
                </a:solidFill>
              </a:rPr>
              <a:t>Откормсовхоз</a:t>
            </a:r>
            <a:r>
              <a:rPr lang="ru-RU" sz="900" dirty="0">
                <a:solidFill>
                  <a:prstClr val="black"/>
                </a:solidFill>
              </a:rPr>
              <a:t>" км 002+055 - км 002+500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62941" y="3694361"/>
            <a:ext cx="605922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улично-дорожной сети в п. Октябрьский: </a:t>
            </a:r>
            <a:r>
              <a:rPr lang="ru-RU" sz="900" dirty="0" err="1"/>
              <a:t>ул.Бессарабова</a:t>
            </a:r>
            <a:r>
              <a:rPr lang="ru-RU" sz="900" dirty="0"/>
              <a:t>. </a:t>
            </a:r>
            <a:r>
              <a:rPr lang="ru-RU" sz="900" dirty="0" err="1"/>
              <a:t>ул.Дачная</a:t>
            </a:r>
            <a:r>
              <a:rPr lang="ru-RU" sz="900" dirty="0"/>
              <a:t>, </a:t>
            </a:r>
            <a:r>
              <a:rPr lang="ru-RU" sz="900" dirty="0" err="1"/>
              <a:t>ул.Калинина</a:t>
            </a:r>
            <a:r>
              <a:rPr lang="ru-RU" sz="900" dirty="0"/>
              <a:t>, </a:t>
            </a:r>
            <a:r>
              <a:rPr lang="ru-RU" sz="900" dirty="0" err="1"/>
              <a:t>ул.Карла</a:t>
            </a:r>
            <a:r>
              <a:rPr lang="ru-RU" sz="900" dirty="0"/>
              <a:t> Маркса, </a:t>
            </a:r>
            <a:r>
              <a:rPr lang="ru-RU" sz="900" dirty="0" err="1"/>
              <a:t>ул.Железнодорожная</a:t>
            </a:r>
            <a:r>
              <a:rPr lang="ru-RU" sz="900" dirty="0"/>
              <a:t>, </a:t>
            </a:r>
            <a:r>
              <a:rPr lang="ru-RU" sz="900" dirty="0" err="1"/>
              <a:t>ул.Тургенева</a:t>
            </a:r>
            <a:r>
              <a:rPr lang="ru-RU" sz="900" dirty="0"/>
              <a:t>, </a:t>
            </a:r>
            <a:r>
              <a:rPr lang="ru-RU" sz="900" dirty="0" err="1"/>
              <a:t>ул.Набережная</a:t>
            </a:r>
            <a:r>
              <a:rPr lang="ru-RU" sz="900" dirty="0"/>
              <a:t>, </a:t>
            </a:r>
            <a:r>
              <a:rPr lang="ru-RU" sz="900" dirty="0" err="1"/>
              <a:t>ул.Победы</a:t>
            </a:r>
            <a:r>
              <a:rPr lang="ru-RU" sz="900" dirty="0"/>
              <a:t>, </a:t>
            </a:r>
            <a:r>
              <a:rPr lang="ru-RU" sz="900" dirty="0" err="1"/>
              <a:t>ул.Первоуральская</a:t>
            </a:r>
            <a:r>
              <a:rPr lang="ru-RU" sz="900" dirty="0"/>
              <a:t>, </a:t>
            </a:r>
            <a:r>
              <a:rPr lang="ru-RU" sz="900" dirty="0" err="1"/>
              <a:t>ул.Ключевая</a:t>
            </a:r>
            <a:r>
              <a:rPr lang="ru-RU" sz="900" dirty="0"/>
              <a:t>, </a:t>
            </a:r>
            <a:r>
              <a:rPr lang="ru-RU" sz="900" dirty="0" err="1"/>
              <a:t>ул.Уральская</a:t>
            </a:r>
            <a:r>
              <a:rPr lang="ru-RU" sz="900" dirty="0"/>
              <a:t>, </a:t>
            </a:r>
            <a:r>
              <a:rPr lang="ru-RU" sz="900" dirty="0" err="1"/>
              <a:t>ул.Чкалова</a:t>
            </a:r>
            <a:r>
              <a:rPr lang="ru-RU" sz="900" dirty="0"/>
              <a:t>, </a:t>
            </a:r>
            <a:r>
              <a:rPr lang="ru-RU" sz="900" dirty="0" err="1"/>
              <a:t>ул.Автомобилистов</a:t>
            </a:r>
            <a:r>
              <a:rPr lang="ru-RU" sz="900" dirty="0"/>
              <a:t>, ул.9 Мая, </a:t>
            </a:r>
            <a:r>
              <a:rPr lang="ru-RU" sz="900" dirty="0" err="1"/>
              <a:t>ул.Вокзальная</a:t>
            </a:r>
            <a:r>
              <a:rPr lang="ru-RU" sz="900" dirty="0"/>
              <a:t>, </a:t>
            </a:r>
            <a:r>
              <a:rPr lang="ru-RU" sz="900" dirty="0" err="1"/>
              <a:t>ул.Энергетиков</a:t>
            </a:r>
            <a:r>
              <a:rPr lang="ru-RU" sz="900" dirty="0"/>
              <a:t>, </a:t>
            </a:r>
            <a:r>
              <a:rPr lang="ru-RU" sz="900" dirty="0" err="1"/>
              <a:t>ул.Губкина</a:t>
            </a:r>
            <a:r>
              <a:rPr lang="ru-RU" sz="900" dirty="0"/>
              <a:t>, </a:t>
            </a:r>
            <a:r>
              <a:rPr lang="ru-RU" sz="900" dirty="0" err="1"/>
              <a:t>ул.Коммунальная</a:t>
            </a:r>
            <a:r>
              <a:rPr lang="ru-RU" sz="900" dirty="0"/>
              <a:t>, </a:t>
            </a:r>
            <a:r>
              <a:rPr lang="ru-RU" sz="900" dirty="0" err="1"/>
              <a:t>пер.Больничный</a:t>
            </a:r>
            <a:r>
              <a:rPr lang="ru-RU" sz="900" dirty="0"/>
              <a:t>, </a:t>
            </a:r>
            <a:r>
              <a:rPr lang="ru-RU" sz="900" dirty="0" err="1"/>
              <a:t>ул.Ленина</a:t>
            </a:r>
            <a:r>
              <a:rPr lang="ru-RU" sz="900" dirty="0"/>
              <a:t>, </a:t>
            </a:r>
            <a:r>
              <a:rPr lang="ru-RU" sz="900" dirty="0" err="1"/>
              <a:t>ул.Крупской</a:t>
            </a:r>
            <a:r>
              <a:rPr lang="ru-RU" sz="900" dirty="0"/>
              <a:t>, ул.8 Марта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70770" y="867583"/>
            <a:ext cx="163065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Иные источники поступления</a:t>
            </a:r>
          </a:p>
          <a:p>
            <a:pPr algn="ctr"/>
            <a:r>
              <a:rPr lang="ru-RU" sz="1200" dirty="0"/>
              <a:t>5,5 млн.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877CFE-F76E-4C92-A84F-3AE520846910}"/>
              </a:ext>
            </a:extLst>
          </p:cNvPr>
          <p:cNvSpPr txBox="1"/>
          <p:nvPr/>
        </p:nvSpPr>
        <p:spPr>
          <a:xfrm>
            <a:off x="3586243" y="1618660"/>
            <a:ext cx="21700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/>
              <a:t>181,3  млн. руб.</a:t>
            </a:r>
          </a:p>
          <a:p>
            <a:endParaRPr lang="ru-RU" sz="135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48E77B-EE3F-4F9B-96BE-DCAEAAE5EF9F}"/>
              </a:ext>
            </a:extLst>
          </p:cNvPr>
          <p:cNvSpPr txBox="1"/>
          <p:nvPr/>
        </p:nvSpPr>
        <p:spPr>
          <a:xfrm>
            <a:off x="2961139" y="5078111"/>
            <a:ext cx="60610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тротуара в п. Сарс от дома №31 по ул. Советская до строения №3 по ул. Заводская , входящего в состав автомобильной дороги «</a:t>
            </a:r>
            <a:r>
              <a:rPr lang="ru-RU" sz="900" dirty="0" err="1"/>
              <a:t>Голдыри</a:t>
            </a:r>
            <a:r>
              <a:rPr lang="ru-RU" sz="900" dirty="0"/>
              <a:t>-Орда-Октябрьский» - </a:t>
            </a:r>
            <a:r>
              <a:rPr lang="ru-RU" sz="900" dirty="0" err="1"/>
              <a:t>З.Сарс</a:t>
            </a:r>
            <a:r>
              <a:rPr lang="ru-RU" sz="900" dirty="0"/>
              <a:t>»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464CC9-549F-4288-B007-7EEA89A1997E}"/>
              </a:ext>
            </a:extLst>
          </p:cNvPr>
          <p:cNvSpPr txBox="1"/>
          <p:nvPr/>
        </p:nvSpPr>
        <p:spPr>
          <a:xfrm>
            <a:off x="2962941" y="3048030"/>
            <a:ext cx="605922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улично-дорожной сети в сельских населенных пунктах: </a:t>
            </a:r>
            <a:r>
              <a:rPr lang="ru-RU" sz="900" dirty="0" err="1"/>
              <a:t>п.Щучье</a:t>
            </a:r>
            <a:r>
              <a:rPr lang="ru-RU" sz="900" dirty="0"/>
              <a:t> Озеро, </a:t>
            </a:r>
            <a:r>
              <a:rPr lang="ru-RU" sz="900" dirty="0" err="1"/>
              <a:t>д.Большой</a:t>
            </a:r>
            <a:r>
              <a:rPr lang="ru-RU" sz="900" dirty="0"/>
              <a:t> Сарс, </a:t>
            </a:r>
            <a:r>
              <a:rPr lang="ru-RU" sz="900" dirty="0" err="1"/>
              <a:t>д.Малый</a:t>
            </a:r>
            <a:r>
              <a:rPr lang="ru-RU" sz="900" dirty="0"/>
              <a:t> Сарс, </a:t>
            </a:r>
            <a:r>
              <a:rPr lang="ru-RU" sz="900" dirty="0" err="1"/>
              <a:t>д.Адилева</a:t>
            </a:r>
            <a:r>
              <a:rPr lang="ru-RU" sz="900" dirty="0"/>
              <a:t>, </a:t>
            </a:r>
            <a:r>
              <a:rPr lang="ru-RU" sz="900" dirty="0" err="1"/>
              <a:t>д.Шараповка</a:t>
            </a:r>
            <a:r>
              <a:rPr lang="ru-RU" sz="900" dirty="0"/>
              <a:t>, </a:t>
            </a:r>
            <a:r>
              <a:rPr lang="ru-RU" sz="900" dirty="0" err="1"/>
              <a:t>с.Русский</a:t>
            </a:r>
            <a:r>
              <a:rPr lang="ru-RU" sz="900" dirty="0"/>
              <a:t> Сарс, д. </a:t>
            </a:r>
            <a:r>
              <a:rPr lang="ru-RU" sz="900" dirty="0" err="1"/>
              <a:t>Усть</a:t>
            </a:r>
            <a:r>
              <a:rPr lang="ru-RU" sz="900" dirty="0"/>
              <a:t> </a:t>
            </a:r>
            <a:r>
              <a:rPr lang="ru-RU" sz="900" dirty="0" err="1"/>
              <a:t>Саварово</a:t>
            </a:r>
            <a:r>
              <a:rPr lang="ru-RU" sz="900" dirty="0"/>
              <a:t>, </a:t>
            </a:r>
            <a:r>
              <a:rPr lang="ru-RU" sz="900" dirty="0" err="1"/>
              <a:t>с.Бияваш</a:t>
            </a:r>
            <a:r>
              <a:rPr lang="ru-RU" sz="900" dirty="0"/>
              <a:t>, </a:t>
            </a:r>
            <a:r>
              <a:rPr lang="ru-RU" sz="900" dirty="0" err="1"/>
              <a:t>с.Леун</a:t>
            </a:r>
            <a:r>
              <a:rPr lang="ru-RU" sz="900" dirty="0"/>
              <a:t>, </a:t>
            </a:r>
            <a:r>
              <a:rPr lang="ru-RU" sz="900" dirty="0" err="1"/>
              <a:t>д.Седяш</a:t>
            </a:r>
            <a:r>
              <a:rPr lang="ru-RU" sz="900" dirty="0"/>
              <a:t>, </a:t>
            </a:r>
            <a:r>
              <a:rPr lang="ru-RU" sz="900" dirty="0" err="1"/>
              <a:t>с.Енапаево</a:t>
            </a:r>
            <a:r>
              <a:rPr lang="ru-RU" sz="900" dirty="0"/>
              <a:t>, </a:t>
            </a:r>
            <a:r>
              <a:rPr lang="ru-RU" sz="900" dirty="0" err="1"/>
              <a:t>д.Самарова</a:t>
            </a:r>
            <a:r>
              <a:rPr lang="ru-RU" sz="900" dirty="0"/>
              <a:t>, </a:t>
            </a:r>
            <a:r>
              <a:rPr lang="ru-RU" sz="900" dirty="0" err="1"/>
              <a:t>д.Верх-Ирень</a:t>
            </a:r>
            <a:r>
              <a:rPr lang="ru-RU" sz="900" dirty="0"/>
              <a:t>, </a:t>
            </a:r>
            <a:r>
              <a:rPr lang="ru-RU" sz="900" dirty="0" err="1"/>
              <a:t>п.Бартым</a:t>
            </a:r>
            <a:r>
              <a:rPr lang="ru-RU" sz="900" dirty="0"/>
              <a:t>, </a:t>
            </a:r>
            <a:r>
              <a:rPr lang="ru-RU" sz="900" dirty="0" err="1"/>
              <a:t>п.Тюш</a:t>
            </a:r>
            <a:r>
              <a:rPr lang="ru-RU" sz="900" dirty="0"/>
              <a:t>, </a:t>
            </a:r>
            <a:r>
              <a:rPr lang="ru-RU" sz="900" dirty="0" err="1"/>
              <a:t>д.Верх</a:t>
            </a:r>
            <a:r>
              <a:rPr lang="ru-RU" sz="900" dirty="0"/>
              <a:t>-Тюш, </a:t>
            </a:r>
            <a:r>
              <a:rPr lang="ru-RU" sz="900" dirty="0" err="1"/>
              <a:t>с.Мосино</a:t>
            </a:r>
            <a:r>
              <a:rPr lang="ru-RU" sz="900" dirty="0"/>
              <a:t>, </a:t>
            </a:r>
            <a:r>
              <a:rPr lang="ru-RU" sz="900" dirty="0" err="1"/>
              <a:t>с.Алтынное</a:t>
            </a:r>
            <a:r>
              <a:rPr lang="ru-RU" sz="900" dirty="0"/>
              <a:t>, д. </a:t>
            </a:r>
            <a:r>
              <a:rPr lang="ru-RU" sz="900" dirty="0" err="1"/>
              <a:t>Усть</a:t>
            </a:r>
            <a:r>
              <a:rPr lang="ru-RU" sz="900" dirty="0"/>
              <a:t>-Арий, </a:t>
            </a:r>
            <a:r>
              <a:rPr lang="ru-RU" sz="900" dirty="0" err="1"/>
              <a:t>д.Атнягузи</a:t>
            </a:r>
            <a:r>
              <a:rPr lang="ru-RU" sz="900" dirty="0"/>
              <a:t>, </a:t>
            </a:r>
            <a:r>
              <a:rPr lang="ru-RU" sz="900" dirty="0" err="1"/>
              <a:t>п.Зуевский</a:t>
            </a:r>
            <a:r>
              <a:rPr lang="ru-RU" sz="900" dirty="0"/>
              <a:t>, </a:t>
            </a:r>
            <a:r>
              <a:rPr lang="ru-RU" sz="900" dirty="0" err="1"/>
              <a:t>с.Басино</a:t>
            </a:r>
            <a:r>
              <a:rPr lang="ru-RU" sz="900" dirty="0"/>
              <a:t>, </a:t>
            </a:r>
            <a:r>
              <a:rPr lang="ru-RU" sz="900" dirty="0" err="1"/>
              <a:t>д.Бикбай</a:t>
            </a:r>
            <a:r>
              <a:rPr lang="ru-RU" sz="900" dirty="0"/>
              <a:t>, </a:t>
            </a:r>
            <a:r>
              <a:rPr lang="ru-RU" sz="900" dirty="0" err="1"/>
              <a:t>д.Биктулка</a:t>
            </a:r>
            <a:r>
              <a:rPr lang="ru-RU" sz="900" dirty="0"/>
              <a:t>, </a:t>
            </a:r>
            <a:r>
              <a:rPr lang="ru-RU" sz="900" dirty="0" err="1"/>
              <a:t>д.Козаки</a:t>
            </a:r>
            <a:r>
              <a:rPr lang="ru-RU" sz="900" dirty="0"/>
              <a:t>, </a:t>
            </a:r>
            <a:r>
              <a:rPr lang="ru-RU" sz="900" dirty="0" err="1"/>
              <a:t>д.Малый</a:t>
            </a:r>
            <a:r>
              <a:rPr lang="ru-RU" sz="900" dirty="0"/>
              <a:t> </a:t>
            </a:r>
            <a:r>
              <a:rPr lang="ru-RU" sz="900" dirty="0" err="1"/>
              <a:t>Тарт</a:t>
            </a:r>
            <a:r>
              <a:rPr lang="ru-RU" sz="900" dirty="0"/>
              <a:t>, </a:t>
            </a:r>
            <a:r>
              <a:rPr lang="ru-RU" sz="900" dirty="0" err="1"/>
              <a:t>с.Богородск</a:t>
            </a:r>
            <a:r>
              <a:rPr lang="ru-RU" sz="900" dirty="0"/>
              <a:t>, </a:t>
            </a:r>
            <a:r>
              <a:rPr lang="ru-RU" sz="900" dirty="0" err="1"/>
              <a:t>с.Шатунова</a:t>
            </a:r>
            <a:r>
              <a:rPr lang="ru-RU" sz="900" dirty="0"/>
              <a:t>, </a:t>
            </a:r>
            <a:r>
              <a:rPr lang="ru-RU" sz="900" dirty="0" err="1"/>
              <a:t>с.Новопетровка</a:t>
            </a:r>
            <a:r>
              <a:rPr lang="ru-RU" sz="900" dirty="0"/>
              <a:t>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1424" y="5700395"/>
            <a:ext cx="2483721" cy="900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Благоустройство дворовых территорий по адресам: </a:t>
            </a:r>
            <a:r>
              <a:rPr lang="ru-RU" sz="1050" dirty="0" err="1"/>
              <a:t>ул.Куйбышева</a:t>
            </a:r>
            <a:r>
              <a:rPr lang="ru-RU" sz="1050" dirty="0"/>
              <a:t> д.13 и ул. Калинина, д.1  в </a:t>
            </a:r>
            <a:r>
              <a:rPr lang="ru-RU" sz="1050" dirty="0" err="1"/>
              <a:t>р.п</a:t>
            </a:r>
            <a:r>
              <a:rPr lang="ru-RU" sz="1050" dirty="0"/>
              <a:t>. Октябрьский, </a:t>
            </a:r>
            <a:r>
              <a:rPr lang="ru-RU" sz="1050" dirty="0" err="1"/>
              <a:t>ул.Микрорайон</a:t>
            </a:r>
            <a:r>
              <a:rPr lang="ru-RU" sz="1050" dirty="0"/>
              <a:t> д.9 в </a:t>
            </a:r>
            <a:r>
              <a:rPr lang="ru-RU" sz="1050" dirty="0" err="1"/>
              <a:t>р.п.Сарс</a:t>
            </a:r>
            <a:r>
              <a:rPr lang="ru-RU" sz="1050" dirty="0"/>
              <a:t> </a:t>
            </a:r>
          </a:p>
          <a:p>
            <a:pPr algn="ctr"/>
            <a:r>
              <a:rPr lang="ru-RU" sz="1050" b="1" dirty="0"/>
              <a:t>1,7 млн. руб.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61139" y="4340691"/>
            <a:ext cx="60610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улично-дорожной сети в п. Сарс: ул. 70 лет Победы, </a:t>
            </a:r>
            <a:r>
              <a:rPr lang="ru-RU" sz="900" dirty="0" err="1"/>
              <a:t>ул.Заречная</a:t>
            </a:r>
            <a:r>
              <a:rPr lang="ru-RU" sz="900" dirty="0"/>
              <a:t>, </a:t>
            </a:r>
            <a:r>
              <a:rPr lang="ru-RU" sz="900" dirty="0" err="1"/>
              <a:t>ул.Орджоникидзе</a:t>
            </a:r>
            <a:r>
              <a:rPr lang="ru-RU" sz="900" dirty="0"/>
              <a:t>, </a:t>
            </a:r>
            <a:r>
              <a:rPr lang="ru-RU" sz="900" dirty="0" err="1"/>
              <a:t>ул.Речная</a:t>
            </a:r>
            <a:r>
              <a:rPr lang="ru-RU" sz="900" dirty="0"/>
              <a:t>, </a:t>
            </a:r>
            <a:r>
              <a:rPr lang="ru-RU" sz="900" dirty="0" err="1"/>
              <a:t>ул.Ивана</a:t>
            </a:r>
            <a:r>
              <a:rPr lang="ru-RU" sz="900" dirty="0"/>
              <a:t> </a:t>
            </a:r>
            <a:r>
              <a:rPr lang="ru-RU" sz="900" dirty="0" err="1"/>
              <a:t>Пашукова</a:t>
            </a:r>
            <a:r>
              <a:rPr lang="ru-RU" sz="900" dirty="0"/>
              <a:t>, </a:t>
            </a:r>
            <a:r>
              <a:rPr lang="ru-RU" sz="900" dirty="0" err="1"/>
              <a:t>ул.Калинина</a:t>
            </a:r>
            <a:r>
              <a:rPr lang="ru-RU" sz="900" dirty="0"/>
              <a:t>, ул.20 Партсъезд, </a:t>
            </a:r>
            <a:r>
              <a:rPr lang="ru-RU" sz="900" dirty="0" err="1"/>
              <a:t>ул.Кирова</a:t>
            </a:r>
            <a:r>
              <a:rPr lang="ru-RU" sz="900" dirty="0"/>
              <a:t>, </a:t>
            </a:r>
            <a:r>
              <a:rPr lang="ru-RU" sz="900" dirty="0" err="1"/>
              <a:t>Покрово</a:t>
            </a:r>
            <a:r>
              <a:rPr lang="ru-RU" sz="900" dirty="0"/>
              <a:t>-Смирновский хутор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C464CC9-549F-4288-B007-7EEA89A1997E}"/>
              </a:ext>
            </a:extLst>
          </p:cNvPr>
          <p:cNvSpPr txBox="1"/>
          <p:nvPr/>
        </p:nvSpPr>
        <p:spPr>
          <a:xfrm>
            <a:off x="2962942" y="2540199"/>
            <a:ext cx="6059225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Установка автобусных павильонов, дорожных знаков,  барьерных ограждений на автомобильных дорогах общего пользования местного значения Октябрьского городского округа, разработка комплексной схемы организации дорожного движения на территории Октябрьского городского округа </a:t>
            </a:r>
          </a:p>
        </p:txBody>
      </p:sp>
    </p:spTree>
    <p:extLst>
      <p:ext uri="{BB962C8B-B14F-4D97-AF65-F5344CB8AC3E}">
        <p14:creationId xmlns:p14="http://schemas.microsoft.com/office/powerpoint/2010/main" val="201777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706090"/>
          </a:xfrm>
        </p:spPr>
        <p:txBody>
          <a:bodyPr anchor="t"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капитальных вложений,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252369"/>
              </p:ext>
            </p:extLst>
          </p:nvPr>
        </p:nvGraphicFramePr>
        <p:xfrm>
          <a:off x="107504" y="692696"/>
          <a:ext cx="8928993" cy="547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6681286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61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Наименование объектов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2021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Факт в разрезе источников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Ф. 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Кр</a:t>
                      </a:r>
                      <a:r>
                        <a:rPr lang="ru-RU" sz="1400" dirty="0"/>
                        <a:t>. 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М. 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344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 Разработка проектно-сметной документации по объекту «Строительство                  распределительного газопровода низкого давления по ул. Советская, Советская Набережная, Куйбышева, Кирова, Максима Горького, пер. Максима Горького, ул. Восточная, Некрасова, Малышева в п. Октябрьский»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204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«Строительство газопровода высокого давления и ГРПШ в п. Октябрьский, ул. Полевая»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501604"/>
                  </a:ext>
                </a:extLst>
              </a:tr>
              <a:tr h="338296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"Реконструкция системы водоснабжения поселка Щучье Озеро Октябрьского городского округа"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10,8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93267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Водоснабжение пос. Щучье Озеро Октябрьского района Пермского края на 2021-2022 годы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59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«Строительство водопроводных сетей по ул. Родниковая, Уютная, Крайняя, Лазурная, Полевая в п. Октябрьский»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/>
                        <a:t>0</a:t>
                      </a:r>
                      <a:r>
                        <a:rPr lang="ru-RU" sz="1600" b="1" u="none" dirty="0"/>
                        <a:t>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789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«Строительство газопроводов высокого давления и 2 ГРПШ в п. Сарс, ул. Кирова, ул. Орджоникидзе»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</a:t>
                      </a:r>
                      <a:r>
                        <a:rPr lang="en-US" sz="1600" b="1" u="none" dirty="0"/>
                        <a:t>0</a:t>
                      </a:r>
                      <a:endParaRPr lang="ru-RU" sz="1600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7749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 Разработка проектно-сметной документации по объекту «Строительство комплексных очистных сооружений в п. Сарс»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147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34832"/>
              </p:ext>
            </p:extLst>
          </p:nvPr>
        </p:nvGraphicFramePr>
        <p:xfrm>
          <a:off x="107504" y="1700808"/>
          <a:ext cx="8928993" cy="4579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425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Строительство газопровода высокого давления и ГРПШ в п. Октябрьский, ул. Полевая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Строительство распределительного газопровода низкого давления по ул. Советская, Советская Набережная, Куйбышева, Кирова, Максима Горького, пер. Максима Горького, ул. Восточная, Некрасова, Малышева в п. Октябрьский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«Реконструкция объектов системы теплоснабжения </a:t>
                      </a:r>
                      <a:r>
                        <a:rPr lang="ru-RU" sz="1400" b="0" i="0" u="none" strike="noStrike" dirty="0" err="1">
                          <a:effectLst/>
                          <a:latin typeface="+mn-lt"/>
                        </a:rPr>
                        <a:t>р.п</a:t>
                      </a:r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. Октябрьский Октябрьского городского округа»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Разработка проектно-сметной документации по объекту "Строительство нежилого здания "Дом сказок"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832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>
                          <a:latin typeface="+mn-lt"/>
                        </a:rPr>
                        <a:t>Строительство и 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20,4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19,8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19,8</a:t>
                      </a:r>
                    </a:p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04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  Обеспечение устойчивого сокращения непригодного для проживания жилого фонда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16">
                <a:tc>
                  <a:txBody>
                    <a:bodyPr/>
                    <a:lstStyle/>
                    <a:p>
                      <a:r>
                        <a:rPr lang="ru-RU" sz="1800" b="1" dirty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none" dirty="0"/>
                        <a:t>56,3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none" dirty="0"/>
                        <a:t>25,1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none" dirty="0"/>
                        <a:t>2</a:t>
                      </a:r>
                      <a:r>
                        <a:rPr lang="en-US" sz="2000" b="1" u="none" dirty="0"/>
                        <a:t>,</a:t>
                      </a:r>
                      <a:r>
                        <a:rPr lang="ru-RU" sz="2000" b="1" u="non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none" dirty="0"/>
                        <a:t>21,2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none" dirty="0"/>
                        <a:t>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38167"/>
              </p:ext>
            </p:extLst>
          </p:nvPr>
        </p:nvGraphicFramePr>
        <p:xfrm>
          <a:off x="107504" y="764704"/>
          <a:ext cx="8928993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61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Наименование объектов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2021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Факт в разрезе источников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Ф. 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Кр</a:t>
                      </a:r>
                      <a:r>
                        <a:rPr lang="ru-RU" sz="1400" dirty="0"/>
                        <a:t>. 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М. 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706090"/>
          </a:xfrm>
        </p:spPr>
        <p:txBody>
          <a:bodyPr anchor="t"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капитальных вложений, млн. руб. </a:t>
            </a:r>
            <a:r>
              <a:rPr lang="ru-RU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24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2020877"/>
              </p:ext>
            </p:extLst>
          </p:nvPr>
        </p:nvGraphicFramePr>
        <p:xfrm>
          <a:off x="107504" y="661510"/>
          <a:ext cx="4248472" cy="616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116632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расходования  субсидий, иных МБТ, безвозмездных поступлений, предоставленных из бюджета Пермского края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99819926"/>
              </p:ext>
            </p:extLst>
          </p:nvPr>
        </p:nvGraphicFramePr>
        <p:xfrm>
          <a:off x="4355976" y="620688"/>
          <a:ext cx="4536504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7219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остатках средств бюджета Октябрьского городского округа,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090604"/>
              </p:ext>
            </p:extLst>
          </p:nvPr>
        </p:nvGraphicFramePr>
        <p:xfrm>
          <a:off x="457200" y="1628800"/>
          <a:ext cx="8229600" cy="482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Остаток средств бюджета муниципального района на 01 января 2022 года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118,4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целевых средств федерального и краевого бюджетов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61,9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целевых средств по родительской плате и питанию сотрудников образовательных учреждений, платным услугам.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Безвозмездные поступления от юридических лиц в дорожный фонд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0,07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Оборотно-кассовая наличность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Средства дорожного фонда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2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собственных средств бюджета, в том числе средства на погашение планового дефицита – 9,6 млн. руб.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53,1</a:t>
                      </a: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027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562708" y="1529862"/>
            <a:ext cx="82296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4800" u="sng" dirty="0">
                <a:solidFill>
                  <a:schemeClr val="tx2"/>
                </a:solidFill>
                <a:latin typeface="Arial Black" panose="020B0A04020102020204" pitchFamily="34" charset="0"/>
                <a:cs typeface="Andalus" panose="02020603050405020304" pitchFamily="18" charset="-78"/>
              </a:rPr>
              <a:t>Спасибо за внимание!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0" y="263769"/>
            <a:ext cx="9144000" cy="63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62"/>
          </a:p>
        </p:txBody>
      </p:sp>
    </p:spTree>
    <p:extLst>
      <p:ext uri="{BB962C8B-B14F-4D97-AF65-F5344CB8AC3E}">
        <p14:creationId xmlns:p14="http://schemas.microsoft.com/office/powerpoint/2010/main" val="3481643379"/>
      </p:ext>
    </p:extLst>
  </p:cSld>
  <p:clrMapOvr>
    <a:masterClrMapping/>
  </p:clrMapOvr>
  <p:transition spd="med">
    <p:zoom dir="in"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BFCB713-D55F-456F-847E-8E83D71B6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276" y="112818"/>
            <a:ext cx="8124092" cy="1012580"/>
          </a:xfrm>
        </p:spPr>
        <p:txBody>
          <a:bodyPr>
            <a:normAutofit/>
          </a:bodyPr>
          <a:lstStyle/>
          <a:p>
            <a:pPr marL="1028726" indent="-1028726"/>
            <a:r>
              <a:rPr lang="ru-RU" alt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Общие характеристики бюджета округа, млн. руб.</a:t>
            </a:r>
          </a:p>
        </p:txBody>
      </p:sp>
      <p:graphicFrame>
        <p:nvGraphicFramePr>
          <p:cNvPr id="3125" name="Group 53">
            <a:extLst>
              <a:ext uri="{FF2B5EF4-FFF2-40B4-BE49-F238E27FC236}">
                <a16:creationId xmlns:a16="http://schemas.microsoft.com/office/drawing/2014/main" id="{FD363656-5CEA-410E-AFD7-1667D21C987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37124656"/>
              </p:ext>
            </p:extLst>
          </p:nvPr>
        </p:nvGraphicFramePr>
        <p:xfrm>
          <a:off x="959488" y="1554325"/>
          <a:ext cx="7393668" cy="4610979"/>
        </p:xfrm>
        <a:graphic>
          <a:graphicData uri="http://schemas.openxmlformats.org/drawingml/2006/table">
            <a:tbl>
              <a:tblPr/>
              <a:tblGrid>
                <a:gridCol w="2138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6342">
                  <a:extLst>
                    <a:ext uri="{9D8B030D-6E8A-4147-A177-3AD203B41FA5}">
                      <a16:colId xmlns:a16="http://schemas.microsoft.com/office/drawing/2014/main" val="82213749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2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Показатели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год 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год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(уточненный)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156,9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315,5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319,2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100,3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6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1 180</a:t>
                      </a: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034" marR="7034" marT="70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1 406,7</a:t>
                      </a:r>
                    </a:p>
                  </a:txBody>
                  <a:tcPr marL="7034" marR="7034" marT="70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1 279,4</a:t>
                      </a:r>
                    </a:p>
                  </a:txBody>
                  <a:tcPr marL="7034" marR="7034" marT="70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91,0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4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Дефицит (-)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- 64,3 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+ 39,8  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52" name="Rectangle 4">
            <a:extLst>
              <a:ext uri="{FF2B5EF4-FFF2-40B4-BE49-F238E27FC236}">
                <a16:creationId xmlns:a16="http://schemas.microsoft.com/office/drawing/2014/main" id="{A1D032A6-D833-4DBD-A22E-AE1355E6B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3769"/>
            <a:ext cx="9144000" cy="63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62"/>
          </a:p>
        </p:txBody>
      </p:sp>
    </p:spTree>
  </p:cSld>
  <p:clrMapOvr>
    <a:masterClrMapping/>
  </p:clrMapOvr>
  <p:transition spd="med">
    <p:zoom dir="in"/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округа </a:t>
            </a:r>
            <a:b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млн.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793038"/>
              </p:ext>
            </p:extLst>
          </p:nvPr>
        </p:nvGraphicFramePr>
        <p:xfrm>
          <a:off x="457200" y="1600200"/>
          <a:ext cx="83632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81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5436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доходов в бюджет округа в 2021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072667"/>
              </p:ext>
            </p:extLst>
          </p:nvPr>
        </p:nvGraphicFramePr>
        <p:xfrm>
          <a:off x="179512" y="1600200"/>
          <a:ext cx="8784976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Факт 2020 года, </a:t>
                      </a:r>
                      <a:r>
                        <a:rPr lang="ru-RU" sz="1400" baseline="0" dirty="0" err="1"/>
                        <a:t>млн.руб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на 2021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2021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% от годового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к 2020 ,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Всего доходов, из них: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</a:t>
                      </a:r>
                      <a:r>
                        <a:rPr lang="ru-RU" sz="1400" dirty="0"/>
                        <a:t>156,9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1 315,5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  <a:r>
                        <a:rPr lang="ru-RU" sz="1400" baseline="0" dirty="0"/>
                        <a:t> 319,2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114,0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Налоговые и неналоговые доходы, в том числе: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208,9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249,3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269,0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107,9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128,8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148,2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149,2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152,6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102,3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103,0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неналоговые</a:t>
                      </a:r>
                      <a:r>
                        <a:rPr lang="ru-RU" sz="1400" i="1" baseline="0" dirty="0"/>
                        <a:t> доходы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116,3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191,8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Безвозмездные поступления, в том числе: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948,0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1 066,2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1050,1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110,8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дотации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320,3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322,2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323,3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субсидии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189,0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260,3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210,5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111,4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386,0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387,7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433,6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112,3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иные</a:t>
                      </a:r>
                      <a:r>
                        <a:rPr lang="ru-RU" sz="1400" i="1" baseline="0" dirty="0"/>
                        <a:t> межбюджетные трансферты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142,9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47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основных налоговых доходов в  бюджет округа в 2021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445796"/>
              </p:ext>
            </p:extLst>
          </p:nvPr>
        </p:nvGraphicFramePr>
        <p:xfrm>
          <a:off x="251520" y="1600200"/>
          <a:ext cx="8712967" cy="272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 2020 год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baseline="0" dirty="0" err="1"/>
                        <a:t>млн.руб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на 2021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 2021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% от годового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к 2020 году,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Налог на доходы физических лиц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85,4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102,6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Налоги на совокупный</a:t>
                      </a:r>
                      <a:r>
                        <a:rPr lang="ru-RU" sz="1400" b="1" baseline="0" dirty="0"/>
                        <a:t> доход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160,0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23,5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Акцизы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116,1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Налоги на имущество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103,7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6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основных неналоговых доходов в бюджет округа в 2021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925682"/>
              </p:ext>
            </p:extLst>
          </p:nvPr>
        </p:nvGraphicFramePr>
        <p:xfrm>
          <a:off x="179512" y="1340768"/>
          <a:ext cx="8784973" cy="525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22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 2020 год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baseline="0" dirty="0" err="1"/>
                        <a:t>млн.руб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на 2021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2021 год </a:t>
                      </a:r>
                      <a:r>
                        <a:rPr lang="ru-RU" sz="1400" dirty="0" err="1"/>
                        <a:t>млн.руб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% от годового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к 2020 году,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67">
                <a:tc>
                  <a:txBody>
                    <a:bodyPr/>
                    <a:lstStyle/>
                    <a:p>
                      <a:r>
                        <a:rPr lang="ru-RU" sz="1400" b="1" dirty="0"/>
                        <a:t>Аренда земли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98,8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67">
                <a:tc>
                  <a:txBody>
                    <a:bodyPr/>
                    <a:lstStyle/>
                    <a:p>
                      <a:r>
                        <a:rPr lang="ru-RU" sz="1400" b="1" dirty="0"/>
                        <a:t>Аренда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67">
                <a:tc>
                  <a:txBody>
                    <a:bodyPr/>
                    <a:lstStyle/>
                    <a:p>
                      <a:r>
                        <a:rPr lang="ru-RU" sz="1400" b="1" dirty="0"/>
                        <a:t>Плата по сервитутам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2203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Прочие  доходы от компенсации затрат государства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784,6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367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Продажа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33,1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1 585,7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367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Продажа</a:t>
                      </a:r>
                      <a:r>
                        <a:rPr lang="ru-RU" sz="1400" b="1" baseline="0" dirty="0"/>
                        <a:t> земли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145,4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345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Прочие неналоговые доходы</a:t>
                      </a:r>
                      <a:r>
                        <a:rPr lang="ru-RU" sz="1400" b="1" baseline="0" dirty="0"/>
                        <a:t> (поступления от ООО «Лукойл-Пермь» за рекультивацию земель)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665,0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03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округа по отраслям в млн.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452994"/>
              </p:ext>
            </p:extLst>
          </p:nvPr>
        </p:nvGraphicFramePr>
        <p:xfrm>
          <a:off x="107504" y="1556792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713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разрезе муниципальных программ,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894910"/>
              </p:ext>
            </p:extLst>
          </p:nvPr>
        </p:nvGraphicFramePr>
        <p:xfrm>
          <a:off x="251520" y="1268760"/>
          <a:ext cx="8640960" cy="534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% к плану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к 2020,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Муниципальная программа Октябрьского 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1 207,0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90,8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108,6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/>
                        <a:t>ВСЕГО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339,2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88,3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126,6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Комплексное развитие систем жизнеобеспечения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65,5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79,3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111,8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Управление земельными ресурсами и имуществом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99,8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Охрана окружающей среды, воспроизводство и использование природных ресурсов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91327664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33,2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99,3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90,7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Совершенствование муниципального управления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33267146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519,3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105,7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Развитие системы образования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76799749"/>
                  </a:ext>
                </a:extLst>
              </a:tr>
              <a:tr h="378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103,0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93,6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110,0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Развитие сферы культуры, молодежной политики, спорта и физической культуры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2477891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75,0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Социальная поддержка граждан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13733346"/>
                  </a:ext>
                </a:extLst>
              </a:tr>
              <a:tr h="378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7,8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75,0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Поддержка сельского хозяйства и предпринимательства,  комплексное    развитие сельских территорий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56611815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11,7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104,5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Управление муниципальными финансами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39190443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30,4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99,3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Обеспечение общественной безопасности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69109160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Обеспечение взаимодействия общества и власти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96574812"/>
                  </a:ext>
                </a:extLst>
              </a:tr>
              <a:tr h="378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89,5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112,4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Формирование комфортной городской среды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30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88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Управленческая структура расходов округа за 2021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666103"/>
              </p:ext>
            </p:extLst>
          </p:nvPr>
        </p:nvGraphicFramePr>
        <p:xfrm>
          <a:off x="899592" y="1417638"/>
          <a:ext cx="7787207" cy="3798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966">
                  <a:extLst>
                    <a:ext uri="{9D8B030D-6E8A-4147-A177-3AD203B41FA5}">
                      <a16:colId xmlns:a16="http://schemas.microsoft.com/office/drawing/2014/main" val="1715075870"/>
                    </a:ext>
                  </a:extLst>
                </a:gridCol>
                <a:gridCol w="1111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49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Факт 2020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Уточненный план 2021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Исполнено 2021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% исполнения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Темп роста к 2020 году,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Инвестиционные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125,2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Мероприятия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246,8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280,6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252,3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Меры социальной поддержки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Текущие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704,0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841,7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113,1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8525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Прочие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630653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1 180,4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1 406,7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1 279,4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91,0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108,4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41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7328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5478</TotalTime>
  <Words>1780</Words>
  <Application>Microsoft Office PowerPoint</Application>
  <PresentationFormat>Экран (4:3)</PresentationFormat>
  <Paragraphs>414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Тема Office</vt:lpstr>
      <vt:lpstr>Об исполнении бюджета Октябрьского городского округа за 2021 год</vt:lpstr>
      <vt:lpstr> Общие характеристики бюджета округа, млн. руб.</vt:lpstr>
      <vt:lpstr>Структура доходов бюджета округа  в млн. рублей</vt:lpstr>
      <vt:lpstr>Поступление доходов в бюджет округа в 2021 году</vt:lpstr>
      <vt:lpstr>Поступление основных налоговых доходов в  бюджет округа в 2021 году</vt:lpstr>
      <vt:lpstr>Поступление основных неналоговых доходов в бюджет округа в 2021 году</vt:lpstr>
      <vt:lpstr>Структура расходов бюджета округа по отраслям в млн. рублей</vt:lpstr>
      <vt:lpstr>Расходы в разрезе муниципальных программ, млн. руб.</vt:lpstr>
      <vt:lpstr>Управленческая структура расходов округа за 2021 год, млн. руб.</vt:lpstr>
      <vt:lpstr>Дорожный фонд Октябрьского городского округа за 2021 год </vt:lpstr>
      <vt:lpstr>Объекты капитальных вложений, млн. руб.</vt:lpstr>
      <vt:lpstr>Объекты капитальных вложений, млн. руб. продолжение</vt:lpstr>
      <vt:lpstr>Презентация PowerPoint</vt:lpstr>
      <vt:lpstr>Сведения об остатках средств бюджета Октябрьского городского округа, млн.руб.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исполнении бюджета Октябрьского муниципального района за 2017 год</dc:title>
  <dc:creator>oper</dc:creator>
  <cp:lastModifiedBy>Винокурова ТГ</cp:lastModifiedBy>
  <cp:revision>361</cp:revision>
  <cp:lastPrinted>2022-06-10T06:09:42Z</cp:lastPrinted>
  <dcterms:created xsi:type="dcterms:W3CDTF">2018-06-09T04:21:18Z</dcterms:created>
  <dcterms:modified xsi:type="dcterms:W3CDTF">2022-06-10T06:51:40Z</dcterms:modified>
</cp:coreProperties>
</file>