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3"/>
  </p:notesMasterIdLst>
  <p:sldIdLst>
    <p:sldId id="260" r:id="rId3"/>
    <p:sldId id="324" r:id="rId4"/>
    <p:sldId id="331" r:id="rId5"/>
    <p:sldId id="332" r:id="rId6"/>
    <p:sldId id="333" r:id="rId7"/>
    <p:sldId id="342" r:id="rId8"/>
    <p:sldId id="334" r:id="rId9"/>
    <p:sldId id="343" r:id="rId10"/>
    <p:sldId id="344" r:id="rId11"/>
    <p:sldId id="348" r:id="rId12"/>
    <p:sldId id="345" r:id="rId13"/>
    <p:sldId id="347" r:id="rId14"/>
    <p:sldId id="340" r:id="rId15"/>
    <p:sldId id="341" r:id="rId16"/>
    <p:sldId id="346" r:id="rId17"/>
    <p:sldId id="268" r:id="rId18"/>
    <p:sldId id="321" r:id="rId19"/>
    <p:sldId id="322" r:id="rId20"/>
    <p:sldId id="286" r:id="rId21"/>
    <p:sldId id="290" r:id="rId2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6AAC"/>
    <a:srgbClr val="860000"/>
    <a:srgbClr val="9900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8549" autoAdjust="0"/>
  </p:normalViewPr>
  <p:slideViewPr>
    <p:cSldViewPr snapToGrid="0">
      <p:cViewPr varScale="1">
        <p:scale>
          <a:sx n="103" d="100"/>
          <a:sy n="103" d="100"/>
        </p:scale>
        <p:origin x="150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9A29B-B839-403D-870D-378C063B27F6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3EBE2-E43E-4F09-A665-09EE77EEC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112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7C19A-8FD8-4137-854F-7C76DAAE1535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832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902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683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45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195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327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431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515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307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698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317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189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0507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37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58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202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3A15E-3535-49B9-BD16-CAD2DD7B57E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12/21/2020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DD343-8324-4E8D-8361-4BE392026CC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6153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09600" y="1981200"/>
            <a:ext cx="10972800" cy="3886200"/>
          </a:xfrm>
        </p:spPr>
        <p:txBody>
          <a:bodyPr rtlCol="0">
            <a:normAutofit/>
          </a:bodyPr>
          <a:lstStyle/>
          <a:p>
            <a:pPr lvl="0"/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88B1C-87AD-4D21-94D7-6EE2FF12543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20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33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5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17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85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82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030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83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56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05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lexa\Совет Глав и МО, совещания, выездные, лекции\1подложка для слайдо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"/>
            <a:ext cx="9144000" cy="6857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09800" y="609601"/>
            <a:ext cx="792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Октябрьского городского округа на 2021 год и </a:t>
            </a:r>
            <a:br>
              <a:rPr lang="ru-RU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плановый период 2022 и 2023 годов</a:t>
            </a:r>
          </a:p>
        </p:txBody>
      </p:sp>
    </p:spTree>
    <p:extLst>
      <p:ext uri="{BB962C8B-B14F-4D97-AF65-F5344CB8AC3E}">
        <p14:creationId xmlns:p14="http://schemas.microsoft.com/office/powerpoint/2010/main" val="658715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32894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Обустройство санитарных зон скважин на 2021 год, тыс. руб. (2 чтение)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8817814"/>
              </p:ext>
            </p:extLst>
          </p:nvPr>
        </p:nvGraphicFramePr>
        <p:xfrm>
          <a:off x="307910" y="1007532"/>
          <a:ext cx="9657184" cy="4677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3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0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0321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местного бюджета 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бюджета Пермского края 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ОСЗС в п. Тюш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340,9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340,9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ОСЗС в с. Петропавловск</a:t>
                      </a:r>
                    </a:p>
                    <a:p>
                      <a:endParaRPr lang="ru-RU" sz="14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340,9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340,9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ОСЗС в д.  Нижний </a:t>
                      </a:r>
                      <a:r>
                        <a:rPr lang="ru-RU" sz="1400" b="0" i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Тесяк</a:t>
                      </a:r>
                      <a:endParaRPr lang="ru-RU" sz="14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318,2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318,2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endParaRPr lang="ru-RU" sz="14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endParaRPr lang="ru-RU" sz="1400" b="0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endParaRPr lang="ru-RU" sz="1400" b="0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829709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882263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734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32894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образовательных учреждений на 2021 год, тыс. руб. (2 чтение)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07910" y="1007532"/>
          <a:ext cx="11579289" cy="5144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3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6709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местного бюджета 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бюджета Пермского края 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МКОУ «</a:t>
                      </a:r>
                      <a:r>
                        <a:rPr lang="ru-RU" sz="1200" b="1" i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Енапаевская</a:t>
                      </a:r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СОШ»</a:t>
                      </a:r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1 795</a:t>
                      </a:r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1 795</a:t>
                      </a:r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 algn="just"/>
                      <a:r>
                        <a:rPr lang="ru-RU" sz="12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МКОУ «Ишимовская СОШ»</a:t>
                      </a:r>
                      <a:endParaRPr lang="ru-RU" sz="2800" b="1" i="1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1 468,3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1 468,3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 algn="just"/>
                      <a:r>
                        <a:rPr lang="ru-RU" sz="12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МКОУ «Русско-Сарсинская СОШ» в с.Петропавловск</a:t>
                      </a:r>
                      <a:endParaRPr lang="ru-RU" sz="2800" b="1" i="1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1 252,2</a:t>
                      </a:r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1 252,2</a:t>
                      </a:r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 algn="just"/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МКОУ «Русско-</a:t>
                      </a:r>
                      <a:r>
                        <a:rPr lang="ru-RU" sz="1200" b="1" i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Сарсинская</a:t>
                      </a:r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СОШ» в </a:t>
                      </a:r>
                      <a:r>
                        <a:rPr lang="ru-RU" sz="1200" b="1" i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с.Русский</a:t>
                      </a:r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Сарс</a:t>
                      </a:r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1 675,9</a:t>
                      </a:r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1 675,9</a:t>
                      </a:r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 algn="just"/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МКОУ «Русско-</a:t>
                      </a:r>
                      <a:r>
                        <a:rPr lang="ru-RU" sz="1200" b="1" i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Сарсинская</a:t>
                      </a:r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СОШ» в </a:t>
                      </a:r>
                      <a:r>
                        <a:rPr lang="ru-RU" sz="1200" b="1" i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с.Леун</a:t>
                      </a:r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1 041,3</a:t>
                      </a:r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1 041,3</a:t>
                      </a:r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 algn="just"/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МБОУ «</a:t>
                      </a:r>
                      <a:r>
                        <a:rPr lang="ru-RU" sz="1200" b="1" i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Тюшевская</a:t>
                      </a:r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СОШ»</a:t>
                      </a:r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1 242,6</a:t>
                      </a:r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1 242,6</a:t>
                      </a:r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 algn="just"/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 ремонт системы отопления МБОУ "</a:t>
                      </a:r>
                      <a:r>
                        <a:rPr lang="ru-RU" sz="1200" b="1" i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Тюшевская</a:t>
                      </a:r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СОШ" (полная замена системы отопления, включая приборы) по адресу: Пермский край, Октябрьский район, </a:t>
                      </a:r>
                      <a:r>
                        <a:rPr lang="ru-RU" sz="1200" b="1" i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п.Тюш</a:t>
                      </a:r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b="1" i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ул.Северная</a:t>
                      </a:r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14</a:t>
                      </a:r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1 622,5</a:t>
                      </a:r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1 622,5</a:t>
                      </a:r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 algn="just"/>
                      <a:r>
                        <a:rPr lang="ru-RU" sz="12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МКОУ «С(К)ОШ-И для учащихся с ОВЗ»</a:t>
                      </a:r>
                      <a:endParaRPr lang="ru-RU" sz="2800" b="1" i="1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1 489,8</a:t>
                      </a:r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1 489,8</a:t>
                      </a:r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2829709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 algn="just"/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МБДОУ «Детский сад Радуга»</a:t>
                      </a:r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1 961,3</a:t>
                      </a:r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1 961,3</a:t>
                      </a:r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8882263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 algn="just"/>
                      <a:r>
                        <a:rPr lang="ru-RU" sz="12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МБОУ «Сарсинская СОШ им.А.М.Карпова»</a:t>
                      </a:r>
                      <a:endParaRPr lang="ru-RU" sz="2800" b="1" i="1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1 701,0</a:t>
                      </a:r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1 701,0</a:t>
                      </a:r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2204536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194809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644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32894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учреждений культуры на 2021 год, тыс. руб. (2 чтение)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17241" y="1203648"/>
          <a:ext cx="11346024" cy="5002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7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19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033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местного бюджета 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бюджета Пермского края 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3"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Басинского СДК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951,3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951,3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083"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Верх-</a:t>
                      </a:r>
                      <a:r>
                        <a:rPr lang="ru-RU" sz="1400" b="0" i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Тюшевского</a:t>
                      </a:r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СДК</a:t>
                      </a:r>
                      <a:endParaRPr lang="ru-RU" sz="14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628,8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628,8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604">
                <a:tc>
                  <a:txBody>
                    <a:bodyPr/>
                    <a:lstStyle/>
                    <a:p>
                      <a:pPr algn="just"/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604">
                <a:tc>
                  <a:txBody>
                    <a:bodyPr/>
                    <a:lstStyle/>
                    <a:p>
                      <a:pPr algn="just"/>
                      <a:endParaRPr lang="ru-RU" sz="2800" b="1" i="1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604">
                <a:tc>
                  <a:txBody>
                    <a:bodyPr/>
                    <a:lstStyle/>
                    <a:p>
                      <a:pPr algn="just"/>
                      <a:endParaRPr lang="ru-RU" sz="2800" b="1" i="1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604">
                <a:tc>
                  <a:txBody>
                    <a:bodyPr/>
                    <a:lstStyle/>
                    <a:p>
                      <a:pPr algn="just"/>
                      <a:endParaRPr lang="ru-RU" sz="2800" b="1" i="1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604">
                <a:tc>
                  <a:txBody>
                    <a:bodyPr/>
                    <a:lstStyle/>
                    <a:p>
                      <a:pPr algn="just"/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604">
                <a:tc>
                  <a:txBody>
                    <a:bodyPr/>
                    <a:lstStyle/>
                    <a:p>
                      <a:pPr algn="just"/>
                      <a:endParaRPr lang="ru-RU" sz="2800" b="1" i="1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2829709"/>
                  </a:ext>
                </a:extLst>
              </a:tr>
              <a:tr h="406604">
                <a:tc>
                  <a:txBody>
                    <a:bodyPr/>
                    <a:lstStyle/>
                    <a:p>
                      <a:pPr algn="just"/>
                      <a:endParaRPr lang="ru-RU" sz="2800" b="1" i="1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28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8882263"/>
                  </a:ext>
                </a:extLst>
              </a:tr>
              <a:tr h="406604">
                <a:tc>
                  <a:txBody>
                    <a:bodyPr/>
                    <a:lstStyle/>
                    <a:p>
                      <a:pPr algn="just"/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1 580,1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1 580,1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2204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366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46629"/>
          </a:xfrm>
        </p:spPr>
        <p:txBody>
          <a:bodyPr>
            <a:normAutofit fontScale="90000"/>
          </a:bodyPr>
          <a:lstStyle/>
          <a:p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Перераспределение средств по ведомствам (ГРБС) тыс. руб.(2 чтение)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70588" y="988871"/>
          <a:ext cx="10285901" cy="5429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0196">
                  <a:extLst>
                    <a:ext uri="{9D8B030D-6E8A-4147-A177-3AD203B41FA5}">
                      <a16:colId xmlns:a16="http://schemas.microsoft.com/office/drawing/2014/main" val="761286045"/>
                    </a:ext>
                  </a:extLst>
                </a:gridCol>
                <a:gridCol w="1259632">
                  <a:extLst>
                    <a:ext uri="{9D8B030D-6E8A-4147-A177-3AD203B41FA5}">
                      <a16:colId xmlns:a16="http://schemas.microsoft.com/office/drawing/2014/main" val="3498291912"/>
                    </a:ext>
                  </a:extLst>
                </a:gridCol>
                <a:gridCol w="3834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1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002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Название МП и направление расходов </a:t>
                      </a:r>
                    </a:p>
                    <a:p>
                      <a:pPr algn="ctr"/>
                      <a:r>
                        <a:rPr lang="ru-RU" dirty="0"/>
                        <a:t>(уменьшение)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Сумма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Название МП и направление расходов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(увеличение)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Сумма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МП «Обеспечение общественной безопасности..» </a:t>
                      </a:r>
                      <a:r>
                        <a:rPr lang="ru-RU" sz="1400" b="1" i="0" dirty="0">
                          <a:effectLst/>
                          <a:latin typeface="Times New Roman"/>
                          <a:ea typeface="Times New Roman"/>
                        </a:rPr>
                        <a:t>информирование жителей, в т.ч.: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  <a:latin typeface="Times New Roman"/>
                          <a:ea typeface="Times New Roman"/>
                        </a:rPr>
                        <a:t>90,0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МП</a:t>
                      </a: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 «</a:t>
                      </a: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Обеспечение общественной безопасности..»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>
                          <a:effectLst/>
                          <a:latin typeface="Times New Roman"/>
                          <a:ea typeface="Times New Roman"/>
                        </a:rPr>
                        <a:t>выплаты народным дружинникам, в т.ч.:</a:t>
                      </a: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  <a:latin typeface="Times New Roman"/>
                          <a:ea typeface="Times New Roman"/>
                        </a:rPr>
                        <a:t>30,0</a:t>
                      </a: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5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2021г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30,0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30,0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466576962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2022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30,0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30,0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2023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30,0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30,0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Содержание ОМС (Администрация)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  <a:latin typeface="Times New Roman"/>
                          <a:ea typeface="Times New Roman"/>
                        </a:rPr>
                        <a:t>1723,5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МАУ «СЭЗМУ»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  <a:latin typeface="Times New Roman"/>
                          <a:ea typeface="Times New Roman"/>
                        </a:rPr>
                        <a:t>1723,5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2021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574,5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2021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574,5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2022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574,5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2022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574,5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2023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574,5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2023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574,5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1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МП «Развитие сферы культуры…» в т.ч.: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  <a:latin typeface="Times New Roman"/>
                          <a:ea typeface="Times New Roman"/>
                        </a:rPr>
                        <a:t>832,3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МП «Развитие сферы культуры…» в т.ч.: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/>
                        <a:t>832,3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МБУ КДЦ (ФОТ)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832,3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МКУ «Районный музей» ФОТ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/>
                        <a:t>100,3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МКУ ЦБС ФОТ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/>
                        <a:t>732,0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969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46629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Перераспределение средств по ведомствам (ГРБС) тыс. руб.  продолжение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385652"/>
              </p:ext>
            </p:extLst>
          </p:nvPr>
        </p:nvGraphicFramePr>
        <p:xfrm>
          <a:off x="382555" y="1007532"/>
          <a:ext cx="10369877" cy="5090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4172">
                  <a:extLst>
                    <a:ext uri="{9D8B030D-6E8A-4147-A177-3AD203B41FA5}">
                      <a16:colId xmlns:a16="http://schemas.microsoft.com/office/drawing/2014/main" val="761286045"/>
                    </a:ext>
                  </a:extLst>
                </a:gridCol>
                <a:gridCol w="1259632">
                  <a:extLst>
                    <a:ext uri="{9D8B030D-6E8A-4147-A177-3AD203B41FA5}">
                      <a16:colId xmlns:a16="http://schemas.microsoft.com/office/drawing/2014/main" val="3498291912"/>
                    </a:ext>
                  </a:extLst>
                </a:gridCol>
                <a:gridCol w="4002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002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Название МП и направление расходов </a:t>
                      </a:r>
                    </a:p>
                    <a:p>
                      <a:pPr algn="ctr"/>
                      <a:r>
                        <a:rPr lang="ru-RU" dirty="0"/>
                        <a:t>(уменьшение)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Сумма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Название МП и направление расходов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(увеличение)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Сумма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МП  Развитие культуры, 2021 год</a:t>
                      </a: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  <a:latin typeface="Times New Roman"/>
                          <a:ea typeface="Times New Roman"/>
                        </a:rPr>
                        <a:t>0,09618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МП</a:t>
                      </a: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Развитие культуры, 2021 год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  <a:latin typeface="Times New Roman"/>
                          <a:ea typeface="Times New Roman"/>
                        </a:rPr>
                        <a:t>0,09618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5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Спортивная площадка СОШ №2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0,09618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Спортзал </a:t>
                      </a:r>
                      <a:r>
                        <a:rPr lang="ru-RU" sz="1400" b="0" i="0" dirty="0" err="1">
                          <a:effectLst/>
                          <a:latin typeface="Times New Roman"/>
                          <a:ea typeface="Times New Roman"/>
                        </a:rPr>
                        <a:t>Редькинская</a:t>
                      </a: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 школа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0,02978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466576962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err="1">
                          <a:effectLst/>
                          <a:latin typeface="Times New Roman"/>
                          <a:ea typeface="Times New Roman"/>
                        </a:rPr>
                        <a:t>Тюинская</a:t>
                      </a: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 школа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0,06640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МП «Развитие образования..», единая субвенция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  <a:latin typeface="Times New Roman"/>
                          <a:ea typeface="Times New Roman"/>
                        </a:rPr>
                        <a:t>1662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МП «Управление муниципальными финансами»,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Для содержания ставок ЦБУ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  <a:latin typeface="Times New Roman"/>
                          <a:ea typeface="Times New Roman"/>
                        </a:rPr>
                        <a:t>1662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2021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554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2021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554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2022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554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2022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554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2023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554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2023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effectLst/>
                          <a:latin typeface="Times New Roman"/>
                          <a:ea typeface="Times New Roman"/>
                        </a:rPr>
                        <a:t>554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1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03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32894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сельских территорий на 2021 год, тыс. руб. (2 чтение)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914401" y="1101013"/>
          <a:ext cx="10161036" cy="5699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1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9241">
                  <a:extLst>
                    <a:ext uri="{9D8B030D-6E8A-4147-A177-3AD203B41FA5}">
                      <a16:colId xmlns:a16="http://schemas.microsoft.com/office/drawing/2014/main" val="1486501979"/>
                    </a:ext>
                  </a:extLst>
                </a:gridCol>
              </a:tblGrid>
              <a:tr h="1045049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884">
                <a:tc>
                  <a:txBody>
                    <a:bodyPr/>
                    <a:lstStyle/>
                    <a:p>
                      <a:r>
                        <a:rPr lang="ru-RU" sz="14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1 287,8</a:t>
                      </a:r>
                      <a:endParaRPr lang="ru-RU" sz="14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400"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Perpetua Titling MT" panose="020205020605050208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Обустройство площадок накопления ТКО в п. Тюш</a:t>
                      </a:r>
                      <a:endParaRPr lang="ru-RU" sz="14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112,8</a:t>
                      </a:r>
                      <a:endParaRPr lang="ru-RU" sz="14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400"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>
                          <a:solidFill>
                            <a:srgbClr val="000000"/>
                          </a:solidFill>
                          <a:effectLst/>
                          <a:latin typeface="Perpetua Titling MT" panose="020205020605050208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Обустройство площадок накопления ТКО в с. Богородск</a:t>
                      </a:r>
                      <a:endParaRPr lang="ru-RU" sz="1400" b="1" i="1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187,9</a:t>
                      </a:r>
                      <a:endParaRPr lang="ru-RU" sz="14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0800"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>
                          <a:solidFill>
                            <a:srgbClr val="000000"/>
                          </a:solidFill>
                          <a:effectLst/>
                          <a:latin typeface="Perpetua Titling MT" panose="020205020605050208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 п. Ненастье (Создание и обустройство детской игровой площадки, площадок ТКО, организация освещения территории)</a:t>
                      </a:r>
                      <a:endParaRPr lang="ru-RU" sz="1400" b="1" i="1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223,2</a:t>
                      </a:r>
                      <a:endParaRPr lang="ru-RU" sz="14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0800"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Perpetua Titling MT" panose="020205020605050208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 с. Алтынное (Создание и обустройство детской игровой площадки, площадок ТКО, организация освещения территории)</a:t>
                      </a:r>
                      <a:endParaRPr lang="ru-RU" sz="14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266,3</a:t>
                      </a:r>
                      <a:endParaRPr lang="ru-RU" sz="14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400"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Perpetua Titling MT" panose="020205020605050208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Устройство тротуара в </a:t>
                      </a:r>
                      <a:r>
                        <a:rPr lang="ru-RU" sz="1400" b="0" i="0" dirty="0" err="1">
                          <a:solidFill>
                            <a:srgbClr val="000000"/>
                          </a:solidFill>
                          <a:effectLst/>
                          <a:latin typeface="Perpetua Titling MT" panose="020205020605050208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р.п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Perpetua Titling MT" panose="020205020605050208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Октябрьский, ул. Калинина</a:t>
                      </a:r>
                      <a:endParaRPr lang="ru-RU" sz="14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285,4</a:t>
                      </a:r>
                      <a:endParaRPr lang="ru-RU" sz="14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400"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Perpetua Titling MT" panose="020205020605050208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освещения по ул. Ленина в </a:t>
                      </a:r>
                      <a:r>
                        <a:rPr lang="ru-RU" sz="1400" b="0" i="0" dirty="0" err="1">
                          <a:solidFill>
                            <a:srgbClr val="000000"/>
                          </a:solidFill>
                          <a:effectLst/>
                          <a:latin typeface="Perpetua Titling MT" panose="020205020605050208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р.п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Perpetua Titling MT" panose="020205020605050208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Октябрьский</a:t>
                      </a:r>
                      <a:endParaRPr lang="ru-RU" sz="14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212,2</a:t>
                      </a:r>
                      <a:endParaRPr lang="ru-RU" sz="14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45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572829709"/>
                  </a:ext>
                </a:extLst>
              </a:tr>
              <a:tr h="38545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0662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БЮДЖЕТА ОКТЯБРЬСКОГО ГОРОДСКОГО ОКРУГА НА 2021 -2023 ГОДЫ.,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521" name="Group 209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3340420954"/>
              </p:ext>
            </p:extLst>
          </p:nvPr>
        </p:nvGraphicFramePr>
        <p:xfrm>
          <a:off x="1278682" y="1221695"/>
          <a:ext cx="8574444" cy="5395299"/>
        </p:xfrm>
        <a:graphic>
          <a:graphicData uri="http://schemas.openxmlformats.org/drawingml/2006/table">
            <a:tbl>
              <a:tblPr/>
              <a:tblGrid>
                <a:gridCol w="138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8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8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17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65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397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934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Показатели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Бюджет 2020г.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млн.руб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утвержденный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Бюджет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2021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млн.руб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 чтение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Бюджет 2021г.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(проект)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млн.руб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2022г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(прогноз)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млн.руб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2023г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(прогноз)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млн.руб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18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Доходы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1 058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1 096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1 109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1 175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1 122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02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Расходы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1 068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1 105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1 119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1 175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1 122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58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Дефицит(-)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Профицит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(+)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-9,5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-9,6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-9,6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674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ru-RU" sz="2400" dirty="0"/>
              <a:t>СОБСТВЕННЫЕ ДОХОДЫ БЮДЖЕТА ОКТЯБРЬСКОГО ГОРОДСКОГО ОКРУГА </a:t>
            </a:r>
            <a:br>
              <a:rPr lang="ru-RU" sz="2400" dirty="0"/>
            </a:br>
            <a:r>
              <a:rPr lang="ru-RU" sz="2400" dirty="0"/>
              <a:t>НА 2021 ГОД.</a:t>
            </a:r>
          </a:p>
        </p:txBody>
      </p:sp>
      <p:graphicFrame>
        <p:nvGraphicFramePr>
          <p:cNvPr id="14427" name="Group 9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164045"/>
              </p:ext>
            </p:extLst>
          </p:nvPr>
        </p:nvGraphicFramePr>
        <p:xfrm>
          <a:off x="1641606" y="1359632"/>
          <a:ext cx="8785225" cy="3175852"/>
        </p:xfrm>
        <a:graphic>
          <a:graphicData uri="http://schemas.openxmlformats.org/drawingml/2006/table">
            <a:tbl>
              <a:tblPr/>
              <a:tblGrid>
                <a:gridCol w="432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2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 доходов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2020 год утвержденный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млн.руб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2021 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(Второе чтение), </a:t>
                      </a: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млн.руб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 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Прирост 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Снижение, </a:t>
                      </a: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млн.руб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 НДФЛ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79,9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80,9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2.Акцизы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21,2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17,3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-3,9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3. Налоги на имущество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37,5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39,5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4. Доходы от использования имущества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39,3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45,5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5.Прочие налоговые и неналоговые доходы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16,0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-1,7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3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ИТОГО: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193,9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197,5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898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-47382"/>
            <a:ext cx="10972800" cy="1143000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ru-RU" sz="2400" dirty="0"/>
              <a:t>СТРУКТУРА РАСХОДОВ БЮДЖЕТА ОКТЯБРЬСКОГО ГОРОДСКОГО ОКРУГА</a:t>
            </a:r>
            <a:endParaRPr lang="ru-RU" sz="2800" dirty="0"/>
          </a:p>
        </p:txBody>
      </p:sp>
      <p:graphicFrame>
        <p:nvGraphicFramePr>
          <p:cNvPr id="17498" name="Group 9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035112"/>
              </p:ext>
            </p:extLst>
          </p:nvPr>
        </p:nvGraphicFramePr>
        <p:xfrm>
          <a:off x="381740" y="963828"/>
          <a:ext cx="11505460" cy="5065240"/>
        </p:xfrm>
        <a:graphic>
          <a:graphicData uri="http://schemas.openxmlformats.org/drawingml/2006/table">
            <a:tbl>
              <a:tblPr/>
              <a:tblGrid>
                <a:gridCol w="5457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6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8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3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8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70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Наименование расходов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2020 год (утвержденный бюджет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млн.руб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Удельный вес,%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2021 год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второе чтение),</a:t>
                      </a: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млн.руб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Удельный вес, %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18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Общегосударственные вопросы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173,5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16,2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191,4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17,1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92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Национальная безопасность и правоохранительная деятельность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25,0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27,2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27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Национальная экономика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162,7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15,2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161,8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14,5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0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Жилищно-коммунальное хозяйство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106,6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113,3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10,1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0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Охрана окружающей среды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0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Образование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442,2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41,4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484,5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43,3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Культура, кинематография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66,7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64,3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0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Социальная политика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81,8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7,7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65,1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0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Физическая культура и спорт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8,4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10,4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 Средства массовой информации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0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ИТОГО: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1 067,9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1 118,6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273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9611" y="167760"/>
            <a:ext cx="10972800" cy="11430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бюджетных ассигнований на осуществление бюджетных инвестиций, подлежащих финансированию в 2021г.</a:t>
            </a:r>
          </a:p>
        </p:txBody>
      </p:sp>
      <p:graphicFrame>
        <p:nvGraphicFramePr>
          <p:cNvPr id="20515" name="Group 3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952706"/>
              </p:ext>
            </p:extLst>
          </p:nvPr>
        </p:nvGraphicFramePr>
        <p:xfrm>
          <a:off x="620231" y="1125328"/>
          <a:ext cx="10951537" cy="4791135"/>
        </p:xfrm>
        <a:graphic>
          <a:graphicData uri="http://schemas.openxmlformats.org/drawingml/2006/table">
            <a:tbl>
              <a:tblPr/>
              <a:tblGrid>
                <a:gridCol w="8587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829">
                  <a:extLst>
                    <a:ext uri="{9D8B030D-6E8A-4147-A177-3AD203B41FA5}">
                      <a16:colId xmlns:a16="http://schemas.microsoft.com/office/drawing/2014/main" val="487960861"/>
                    </a:ext>
                  </a:extLst>
                </a:gridCol>
              </a:tblGrid>
              <a:tr h="431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Наименование объектов</a:t>
                      </a:r>
                    </a:p>
                  </a:txBody>
                  <a:tcPr marL="121920" marR="121920"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Сумма, млн. руб.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1 чтение</a:t>
                      </a:r>
                    </a:p>
                  </a:txBody>
                  <a:tcPr marL="121920" marR="121920"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Сумма, млн. руб.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2 чтение</a:t>
                      </a:r>
                    </a:p>
                  </a:txBody>
                  <a:tcPr marL="121920" marR="121920"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87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Разработка проектно-сметной документации по объекту "Строительство комплексных очистных сооружений в п. Октябрьский"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4,2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1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Разработка проектно-сметной документации по объекту "Реконструкция системы водоснабжения поселка Щучье Озеро Октябрьского городского округа",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7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Строительство газопровода высокого давления и ГРПШ в п. Октябрьский, ул. Полевая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7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Реализация муниципальных программ, приоритетных муниципальных проектов в рамках приоритетных региональных проектов, инвестиционных проектов муниципальных образований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327113"/>
                  </a:ext>
                </a:extLst>
              </a:tr>
              <a:tr h="8478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Строительство распределительного газопровода низкого давления по ул. Советская, Советская Набережная, Куйбышева, Кирова, Максима Горького, пер. Максима Горького, ул. Восточная, Некрасова, Малышева в п. Октябрьский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575748"/>
                  </a:ext>
                </a:extLst>
              </a:tr>
              <a:tr h="4987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Строительство и приобретение жилых помещений для обеспечения жилыми помещениями детей-сирот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617215"/>
                  </a:ext>
                </a:extLst>
              </a:tr>
              <a:tr h="4051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38,9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41,3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977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92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ru-RU" sz="2800" dirty="0">
                <a:latin typeface="Arial" panose="020B0604020202020204" pitchFamily="34" charset="0"/>
              </a:rPr>
              <a:t>Источники скорректированных доходов на 2021-2023 годы по решению рабочей группы, </a:t>
            </a:r>
            <a:r>
              <a:rPr lang="ru-RU" sz="2800" dirty="0" err="1">
                <a:latin typeface="Arial" panose="020B0604020202020204" pitchFamily="34" charset="0"/>
              </a:rPr>
              <a:t>тыс.руб</a:t>
            </a:r>
            <a:r>
              <a:rPr lang="ru-RU" sz="2800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ru-RU" altLang="ru-RU" sz="23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altLang="ru-RU" sz="2300" dirty="0"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sz="23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2300" dirty="0">
                <a:latin typeface="Arial" panose="020B0604020202020204" pitchFamily="34" charset="0"/>
              </a:rPr>
              <a:t>   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2300" dirty="0">
                <a:latin typeface="Arial" panose="020B0604020202020204" pitchFamily="34" charset="0"/>
              </a:rPr>
              <a:t>      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3D68A68-5F67-4D2A-AD8C-3B8704C149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902913"/>
              </p:ext>
            </p:extLst>
          </p:nvPr>
        </p:nvGraphicFramePr>
        <p:xfrm>
          <a:off x="1595535" y="1417638"/>
          <a:ext cx="8247225" cy="4348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4404">
                  <a:extLst>
                    <a:ext uri="{9D8B030D-6E8A-4147-A177-3AD203B41FA5}">
                      <a16:colId xmlns:a16="http://schemas.microsoft.com/office/drawing/2014/main" val="2445095271"/>
                    </a:ext>
                  </a:extLst>
                </a:gridCol>
                <a:gridCol w="2057607">
                  <a:extLst>
                    <a:ext uri="{9D8B030D-6E8A-4147-A177-3AD203B41FA5}">
                      <a16:colId xmlns:a16="http://schemas.microsoft.com/office/drawing/2014/main" val="1885457139"/>
                    </a:ext>
                  </a:extLst>
                </a:gridCol>
                <a:gridCol w="2057607">
                  <a:extLst>
                    <a:ext uri="{9D8B030D-6E8A-4147-A177-3AD203B41FA5}">
                      <a16:colId xmlns:a16="http://schemas.microsoft.com/office/drawing/2014/main" val="3510914202"/>
                    </a:ext>
                  </a:extLst>
                </a:gridCol>
                <a:gridCol w="2057607">
                  <a:extLst>
                    <a:ext uri="{9D8B030D-6E8A-4147-A177-3AD203B41FA5}">
                      <a16:colId xmlns:a16="http://schemas.microsoft.com/office/drawing/2014/main" val="2679487051"/>
                    </a:ext>
                  </a:extLst>
                </a:gridCol>
              </a:tblGrid>
              <a:tr h="481348">
                <a:tc>
                  <a:txBody>
                    <a:bodyPr/>
                    <a:lstStyle/>
                    <a:p>
                      <a:r>
                        <a:rPr lang="ru-RU" dirty="0"/>
                        <a:t>направления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2021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2023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219950"/>
                  </a:ext>
                </a:extLst>
              </a:tr>
              <a:tr h="481348">
                <a:tc>
                  <a:txBody>
                    <a:bodyPr/>
                    <a:lstStyle/>
                    <a:p>
                      <a:r>
                        <a:rPr lang="ru-RU" dirty="0"/>
                        <a:t>Собственные доходы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926,1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086073"/>
                  </a:ext>
                </a:extLst>
              </a:tr>
              <a:tr h="1202510">
                <a:tc>
                  <a:txBody>
                    <a:bodyPr/>
                    <a:lstStyle/>
                    <a:p>
                      <a:r>
                        <a:rPr lang="ru-RU" dirty="0"/>
                        <a:t>Субсидии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12 456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15 015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13079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562299"/>
                  </a:ext>
                </a:extLst>
              </a:tr>
              <a:tr h="1542951">
                <a:tc>
                  <a:txBody>
                    <a:bodyPr/>
                    <a:lstStyle/>
                    <a:p>
                      <a:r>
                        <a:rPr lang="ru-RU" dirty="0"/>
                        <a:t>Субвенции на выполнение государственных полномочий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-196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406193"/>
                  </a:ext>
                </a:extLst>
              </a:tr>
              <a:tr h="481348">
                <a:tc>
                  <a:txBody>
                    <a:bodyPr/>
                    <a:lstStyle/>
                    <a:p>
                      <a:r>
                        <a:rPr lang="ru-RU" dirty="0"/>
                        <a:t>ИТОГО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13 186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15 947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13 978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502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6940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107112"/>
          </a:xfrm>
        </p:spPr>
        <p:txBody>
          <a:bodyPr/>
          <a:lstStyle/>
          <a:p>
            <a:pPr>
              <a:defRPr/>
            </a:pPr>
            <a:r>
              <a:rPr lang="ru-RU" sz="5400" u="sng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755797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589" y="-104924"/>
            <a:ext cx="11151302" cy="1143000"/>
          </a:xfrm>
        </p:spPr>
        <p:txBody>
          <a:bodyPr>
            <a:normAutofit/>
          </a:bodyPr>
          <a:lstStyle/>
          <a:p>
            <a:pPr algn="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муниципальным проектам в рамках региональных проектов на 2021 год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чтение)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43883" y="1249758"/>
          <a:ext cx="1157662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2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1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2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934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расходования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м.б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(25%)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краевого бюджета (75%)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распределительного газопровода низкого давления по ул. Советская, Советская</a:t>
                      </a:r>
                      <a:r>
                        <a:rPr lang="ru-RU" sz="16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Набережная, Куйбышева, Кирова, Максима Горького, пер. Максима Горького, ул. Восточная, Некрасова, Малышева в </a:t>
                      </a:r>
                      <a:r>
                        <a:rPr lang="ru-RU" sz="1600" baseline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п.Октябрьский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водопроводных сетей по ул. Родниковая, Уютная, Крайняя, Лазурная, Полевая в </a:t>
                      </a:r>
                      <a:r>
                        <a:rPr lang="ru-RU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п.Октябрьский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водопроводов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248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32894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программы развития преобразованных муниципальных образований на 2021 год, (1 чтение)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38666" y="1007532"/>
          <a:ext cx="11548533" cy="3732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82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0321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местного бюджета 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бюджета Пермского края 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Благоустройство (устройство детских</a:t>
                      </a:r>
                      <a:r>
                        <a:rPr lang="ru-RU" sz="1600" b="0" i="0" baseline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площадок, ремонт тротуаров)</a:t>
                      </a:r>
                      <a:endParaRPr lang="ru-RU" sz="1600" b="0" i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4,2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4,2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Уличное освещение (ремонт)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2,8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2,8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Строительство газопровода высокого давления и ГРПШ в п. Октябрьский, ул. Полевая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0,8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0,8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Ремонты водопроводов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7,8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7,8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Общее образование (ремонт школ)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11,2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11,2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Дошкольное образование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4,8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4,8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Культура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143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589" y="-104924"/>
            <a:ext cx="11151302" cy="1143000"/>
          </a:xfrm>
        </p:spPr>
        <p:txBody>
          <a:bodyPr>
            <a:normAutofit/>
          </a:bodyPr>
          <a:lstStyle/>
          <a:p>
            <a:pPr algn="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муниципальным проектам в рамках региональных проектов на 2021 год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 чтение)   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43883" y="1249758"/>
          <a:ext cx="11576620" cy="550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2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1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2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расходования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м.б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(25%)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краевого бюджета (75%)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водопроводных сетей в п.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Бартым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ул. Советская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водонапорной башни в п. Зуевский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водопроводных сетей в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р.п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Сарс по ул. Партизанская, ул. Ударная, ул. Орджоникидзе, ул. Заречная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817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водопроводных сетей по ул. Карла Маркса в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р.п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Октябрьский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218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водопроводных сетей по ул. Цветочная, ул. Микрорайон, участка от скважины у котельной до ул. Губкина в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р.п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Октябрьский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579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водопроводных сетей по части ул. Ленина в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р.п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Октябрьский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009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водопроводных сетей в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р.п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Октябрьский по ул. Коммунистическая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487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водопроводных сетей по части ул. Комсомольская в с. Богородск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водопроводных сетей в д. Малый Сарс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422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водопроводных сетей по части ул. Ленина, ул. 8 Марта в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р.п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Октябрьский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384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зданий МБУ "Культурно-досуговый центр"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600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034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589" y="-104924"/>
            <a:ext cx="11151302" cy="1143000"/>
          </a:xfrm>
        </p:spPr>
        <p:txBody>
          <a:bodyPr>
            <a:normAutofit/>
          </a:bodyPr>
          <a:lstStyle/>
          <a:p>
            <a:pPr algn="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Текущий ремонт зданий МБУ «Культурно-досуговый центр» на 2021 год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 чтение)   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43883" y="1249758"/>
          <a:ext cx="1157662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2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1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2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расходования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м.б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(25%)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краевого бюджета (75%)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В-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Иренский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СДК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Петропавловский СДК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552,7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Леунский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СДК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615,8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817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Уразметьевский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СДК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625,2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218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Тляковский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СДК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579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Самаровский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СДК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009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Бартымский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СДК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575,8</a:t>
                      </a: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487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422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384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600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1 039,4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3 118,0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175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32894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программы развития преобразованных муниципальных образований на 2021 год, млн. руб. (2 чтение)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07910" y="1007532"/>
          <a:ext cx="11579289" cy="4700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3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0321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местного бюджета 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бюджета Пермского края 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Благоустройство (устройство детских</a:t>
                      </a:r>
                      <a:r>
                        <a:rPr lang="ru-RU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площадок, ремонт тротуаров)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4,2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4,2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Уличное освещение (ремонт)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2,8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2,8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Строительство газопровода высокого давления и ГРПШ в п. Октябрьский, ул. Полевая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0,8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0,8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Обустройство санитарных зон скважин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Общее образование (ремонт школ)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10,4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10,4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Дошкольное образование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4,9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4,9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Культура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Строительство распределительного газопровода низкого давления по </a:t>
                      </a:r>
                      <a:r>
                        <a:rPr lang="ru-RU" sz="16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ул.ул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 Советская, Советская Набережная, Куйбышева, Кирова, </a:t>
                      </a:r>
                      <a:r>
                        <a:rPr lang="ru-RU" sz="16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Макисма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Горького, пер. Максима Горького, ул. Восточная, Некрасова, Малышева в п. Октябрьский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829709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Приобретение автобуса для организации регулярных пассажирских перевозок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882263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675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32894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(уст-во детских площадок, ремонт тротуаров) на 2021 год, тыс. руб. (2 чтение)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07910" y="1007532"/>
          <a:ext cx="11579289" cy="4508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3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8009">
                  <a:extLst>
                    <a:ext uri="{9D8B030D-6E8A-4147-A177-3AD203B41FA5}">
                      <a16:colId xmlns:a16="http://schemas.microsoft.com/office/drawing/2014/main" val="2534229166"/>
                    </a:ext>
                  </a:extLst>
                </a:gridCol>
                <a:gridCol w="1091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0321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местного бюджета 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бюджета Пермского края 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Устр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ойство детской игровой площадки в с. Богородск и п. Зуевский</a:t>
                      </a:r>
                      <a:endParaRPr lang="ru-RU" sz="14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1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555,8</a:t>
                      </a:r>
                      <a:endParaRPr lang="ru-RU" sz="14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555,8</a:t>
                      </a:r>
                      <a:endParaRPr lang="ru-RU" sz="14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Устройство детской игровой площадки в д. Малый Сарс и д. </a:t>
                      </a:r>
                      <a:r>
                        <a:rPr lang="ru-RU" sz="14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Тляково</a:t>
                      </a:r>
                      <a:endParaRPr lang="ru-RU" sz="14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555,2</a:t>
                      </a:r>
                      <a:endParaRPr lang="ru-RU" sz="14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555,2</a:t>
                      </a:r>
                      <a:endParaRPr lang="ru-RU" sz="14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r>
                        <a:rPr lang="ru-RU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Устройство детской игровой площадки в п. Октябрьский ул. Охотников, ул. Энергетиков и п. Сарс по ул. Советская</a:t>
                      </a:r>
                      <a:endParaRPr lang="ru-RU" sz="1400" b="1" i="1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1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860,2</a:t>
                      </a:r>
                      <a:endParaRPr lang="ru-RU" sz="14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860,2</a:t>
                      </a:r>
                      <a:endParaRPr lang="ru-RU" sz="14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r>
                        <a:rPr lang="ru-RU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Устройство тротуара в р.п. Октябрьский по ул. Трактовая</a:t>
                      </a:r>
                      <a:endParaRPr lang="ru-RU" sz="1400" b="1" i="1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1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2 278,6</a:t>
                      </a:r>
                      <a:endParaRPr lang="ru-RU" sz="14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2 278,6</a:t>
                      </a:r>
                      <a:endParaRPr lang="ru-RU" sz="1400" b="1" i="1" dirty="0">
                        <a:effectLst/>
                        <a:latin typeface="Perpetua Titling MT" panose="020205020605050208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829709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882263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745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32894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Уличное освещение (ремонт) на 2021 год, тыс. руб. (2 чтение)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07910" y="1007532"/>
          <a:ext cx="11579289" cy="4700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3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0321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местного бюджета 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бюджета Пермского края 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555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Ремонт уличных сетей наружного освещения в </a:t>
                      </a:r>
                      <a:r>
                        <a:rPr lang="ru-RU" sz="16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д.Бикбай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, д. </a:t>
                      </a:r>
                      <a:r>
                        <a:rPr lang="ru-RU" sz="16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Биктулка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6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д.Казаки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, д. </a:t>
                      </a:r>
                      <a:r>
                        <a:rPr lang="ru-RU" sz="16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Уразметьево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, д. Малый </a:t>
                      </a:r>
                      <a:r>
                        <a:rPr lang="ru-RU" sz="16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Тарт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, п. Зуевский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568,3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568,3</a:t>
                      </a: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Ремонт уличных сетей наружного освещения д. </a:t>
                      </a:r>
                      <a:r>
                        <a:rPr lang="ru-RU" sz="16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Тляково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, д. </a:t>
                      </a:r>
                      <a:r>
                        <a:rPr lang="ru-RU" sz="16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Усть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Саварово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, с. Р-</a:t>
                      </a:r>
                      <a:r>
                        <a:rPr lang="ru-RU" sz="16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Сарс,д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6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Шараповка</a:t>
                      </a: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, д. Ключи, д. </a:t>
                      </a:r>
                      <a:r>
                        <a:rPr lang="ru-RU" sz="16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Емельяновка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587,8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587,8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Ремонт уличных сетей наружного освещения  в п. Тюш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841,5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841,5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Ремонт уличных сетей наружного освещения в п. Сарс, д. Малый Сарс, п. Октябрьский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802,3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802,3</a:t>
                      </a: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829709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882263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538122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4047</TotalTime>
  <Words>2022</Words>
  <Application>Microsoft Office PowerPoint</Application>
  <PresentationFormat>Широкоэкранный</PresentationFormat>
  <Paragraphs>600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Franklin Gothic Book</vt:lpstr>
      <vt:lpstr>Perpetua Titling MT</vt:lpstr>
      <vt:lpstr>Times New Roman</vt:lpstr>
      <vt:lpstr>Wingdings 2</vt:lpstr>
      <vt:lpstr>1_Тема Office</vt:lpstr>
      <vt:lpstr>1_Office Theme</vt:lpstr>
      <vt:lpstr>Презентация PowerPoint</vt:lpstr>
      <vt:lpstr>Источники скорректированных доходов на 2021-2023 годы по решению рабочей группы, тыс.руб.</vt:lpstr>
      <vt:lpstr>Расходы по муниципальным проектам в рамках региональных проектов на 2021 год (1 чтение) млн.руб.</vt:lpstr>
      <vt:lpstr>Реализация программы развития преобразованных муниципальных образований на 2021 год, (1 чтение) млн. руб.</vt:lpstr>
      <vt:lpstr>Расходы по муниципальным проектам в рамках региональных проектов на 2021 год (2 чтение)      млн.руб.</vt:lpstr>
      <vt:lpstr>Текущий ремонт зданий МБУ «Культурно-досуговый центр» на 2021 год (2 чтение)      тыс.руб.</vt:lpstr>
      <vt:lpstr>Реализация программы развития преобразованных муниципальных образований на 2021 год, млн. руб. (2 чтение)</vt:lpstr>
      <vt:lpstr>Благоустройство (уст-во детских площадок, ремонт тротуаров) на 2021 год, тыс. руб. (2 чтение)</vt:lpstr>
      <vt:lpstr>Уличное освещение (ремонт) на 2021 год, тыс. руб. (2 чтение)</vt:lpstr>
      <vt:lpstr>Обустройство санитарных зон скважин на 2021 год, тыс. руб. (2 чтение)</vt:lpstr>
      <vt:lpstr>Ремонт образовательных учреждений на 2021 год, тыс. руб. (2 чтение)</vt:lpstr>
      <vt:lpstr>Ремонт учреждений культуры на 2021 год, тыс. руб. (2 чтение)</vt:lpstr>
      <vt:lpstr> Перераспределение средств по ведомствам (ГРБС) тыс. руб.(2 чтение)   </vt:lpstr>
      <vt:lpstr>Перераспределение средств по ведомствам (ГРБС) тыс. руб.  продолжение </vt:lpstr>
      <vt:lpstr>Благоустройство сельских территорий на 2021 год, тыс. руб. (2 чтение)</vt:lpstr>
      <vt:lpstr>ОСНОВНЫЕ ХАРАКТЕРИСТИКИ БЮДЖЕТА ОКТЯБРЬСКОГО ГОРОДСКОГО ОКРУГА НА 2021 -2023 ГОДЫ., млн.руб. </vt:lpstr>
      <vt:lpstr>СОБСТВЕННЫЕ ДОХОДЫ БЮДЖЕТА ОКТЯБРЬСКОГО ГОРОДСКОГО ОКРУГА  НА 2021 ГОД.</vt:lpstr>
      <vt:lpstr>СТРУКТУРА РАСХОДОВ БЮДЖЕТА ОКТЯБРЬСКОГО ГОРОДСКОГО ОКРУГА</vt:lpstr>
      <vt:lpstr>Объем бюджетных ассигнований на осуществление бюджетных инвестиций, подлежащих финансированию в 2021г.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Винокурова Т.Г.</dc:creator>
  <cp:lastModifiedBy>Винокурова ТГ</cp:lastModifiedBy>
  <cp:revision>212</cp:revision>
  <cp:lastPrinted>2020-12-21T02:39:02Z</cp:lastPrinted>
  <dcterms:created xsi:type="dcterms:W3CDTF">2013-10-22T09:51:41Z</dcterms:created>
  <dcterms:modified xsi:type="dcterms:W3CDTF">2020-12-21T02:46:01Z</dcterms:modified>
</cp:coreProperties>
</file>