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00" r:id="rId3"/>
    <p:sldId id="259" r:id="rId4"/>
    <p:sldId id="260" r:id="rId5"/>
    <p:sldId id="261" r:id="rId6"/>
    <p:sldId id="262" r:id="rId7"/>
    <p:sldId id="265" r:id="rId8"/>
    <p:sldId id="301" r:id="rId9"/>
    <p:sldId id="302" r:id="rId10"/>
    <p:sldId id="322" r:id="rId11"/>
    <p:sldId id="323" r:id="rId12"/>
    <p:sldId id="294" r:id="rId13"/>
    <p:sldId id="273" r:id="rId14"/>
    <p:sldId id="274" r:id="rId15"/>
    <p:sldId id="275" r:id="rId16"/>
    <p:sldId id="277" r:id="rId17"/>
    <p:sldId id="298" r:id="rId18"/>
    <p:sldId id="279" r:id="rId19"/>
    <p:sldId id="269" r:id="rId20"/>
    <p:sldId id="270" r:id="rId21"/>
    <p:sldId id="297" r:id="rId2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>
      <p:cViewPr varScale="1">
        <p:scale>
          <a:sx n="75" d="100"/>
          <a:sy n="75" d="100"/>
        </p:scale>
        <p:origin x="-96" y="-9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Всего – </a:t>
            </a:r>
            <a:r>
              <a:rPr lang="en-US" dirty="0"/>
              <a:t>1</a:t>
            </a:r>
            <a:r>
              <a:rPr lang="en-US" baseline="0" dirty="0"/>
              <a:t> 182 603</a:t>
            </a:r>
            <a:r>
              <a:rPr lang="ru-RU" baseline="0" dirty="0"/>
              <a:t> </a:t>
            </a:r>
            <a:r>
              <a:rPr lang="ru-RU" dirty="0"/>
              <a:t>тыс.</a:t>
            </a:r>
            <a:r>
              <a:rPr lang="en-US" dirty="0"/>
              <a:t> </a:t>
            </a:r>
            <a:r>
              <a:rPr lang="ru-RU" dirty="0"/>
              <a:t>руб.</a:t>
            </a:r>
          </a:p>
        </c:rich>
      </c:tx>
      <c:layout>
        <c:manualLayout>
          <c:xMode val="edge"/>
          <c:yMode val="edge"/>
          <c:x val="0.31536648196753181"/>
          <c:y val="2.2448261287155904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- 1 182 603 тыс.руб.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2.9723558860697968E-2"/>
                  <c:y val="3.376231754435465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</a:t>
                    </a:r>
                    <a:r>
                      <a:rPr lang="en-US" baseline="0" dirty="0"/>
                      <a:t> 032 397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0DA-4AF5-B7F8-FB58ABBE9425}"/>
                </c:ext>
              </c:extLst>
            </c:dLbl>
            <c:dLbl>
              <c:idx val="1"/>
              <c:layout>
                <c:manualLayout>
                  <c:x val="-1.635152376786235E-2"/>
                  <c:y val="-2.978681001148263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52</a:t>
                    </a:r>
                    <a:r>
                      <a:rPr lang="en-US" baseline="0" dirty="0"/>
                      <a:t> 645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0DA-4AF5-B7F8-FB58ABBE9425}"/>
                </c:ext>
              </c:extLst>
            </c:dLbl>
            <c:dLbl>
              <c:idx val="2"/>
              <c:layout>
                <c:manualLayout>
                  <c:x val="2.0835702828813064E-2"/>
                  <c:y val="-6.813864806230188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97</a:t>
                    </a:r>
                    <a:r>
                      <a:rPr lang="en-US" baseline="0" dirty="0"/>
                      <a:t> 561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0DA-4AF5-B7F8-FB58ABBE942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Безвозмездные поступления  1 032 397 тыс.руб.</c:v>
                </c:pt>
                <c:pt idx="1">
                  <c:v>Неналоговые доходы  52 645 тыс.руб.</c:v>
                </c:pt>
                <c:pt idx="2">
                  <c:v>Налоговые доходы  97 561 тыс.руб.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1032397</c:v>
                </c:pt>
                <c:pt idx="1">
                  <c:v>52645</c:v>
                </c:pt>
                <c:pt idx="2">
                  <c:v>97561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0DA-4AF5-B7F8-FB58ABBE94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352706452689808"/>
          <c:y val="0.24965736573630851"/>
          <c:w val="0.38736166897357882"/>
          <c:h val="0.5999207240536433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НДФЛ</c:v>
                </c:pt>
                <c:pt idx="1">
                  <c:v>Акцизы</c:v>
                </c:pt>
                <c:pt idx="2">
                  <c:v>Налоги на имущество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87243</c:v>
                </c:pt>
                <c:pt idx="1">
                  <c:v>17421</c:v>
                </c:pt>
                <c:pt idx="2">
                  <c:v>38383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94F-435B-9C19-24EBD52CC02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432098765432098E-2"/>
                  <c:y val="-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94F-435B-9C19-24EBD52CC022}"/>
                </c:ext>
              </c:extLst>
            </c:dLbl>
            <c:dLbl>
              <c:idx val="1"/>
              <c:layout>
                <c:manualLayout>
                  <c:x val="2.6234567901234566E-2"/>
                  <c:y val="-3.367239193073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94F-435B-9C19-24EBD52CC022}"/>
                </c:ext>
              </c:extLst>
            </c:dLbl>
            <c:dLbl>
              <c:idx val="2"/>
              <c:layout>
                <c:manualLayout>
                  <c:x val="2.0061728395061727E-2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94F-435B-9C19-24EBD52CC02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НДФЛ</c:v>
                </c:pt>
                <c:pt idx="1">
                  <c:v>Акцизы</c:v>
                </c:pt>
                <c:pt idx="2">
                  <c:v>Налоги на имущество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92549</c:v>
                </c:pt>
                <c:pt idx="1">
                  <c:v>20119</c:v>
                </c:pt>
                <c:pt idx="2">
                  <c:v>38141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094F-435B-9C19-24EBD52CC0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656064"/>
        <c:axId val="39674240"/>
      </c:barChart>
      <c:catAx>
        <c:axId val="39656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9674240"/>
        <c:crosses val="autoZero"/>
        <c:auto val="1"/>
        <c:lblAlgn val="ctr"/>
        <c:lblOffset val="100"/>
        <c:noMultiLvlLbl val="0"/>
      </c:catAx>
      <c:valAx>
        <c:axId val="3967424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396560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Всего расходов </a:t>
            </a:r>
            <a:r>
              <a:rPr lang="en-US" dirty="0"/>
              <a:t> </a:t>
            </a:r>
            <a:r>
              <a:rPr lang="ru-RU" dirty="0" smtClean="0"/>
              <a:t>1 179 248 </a:t>
            </a:r>
            <a:r>
              <a:rPr lang="ru-RU" dirty="0"/>
              <a:t>тыс. рублей</a:t>
            </a:r>
          </a:p>
        </c:rich>
      </c:tx>
      <c:layout>
        <c:manualLayout>
          <c:xMode val="edge"/>
          <c:yMode val="edge"/>
          <c:x val="8.7590962115320525E-2"/>
          <c:y val="1.4496106216508669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178059068705629"/>
          <c:y val="9.5287928434131364E-2"/>
          <c:w val="0.55791728786407246"/>
          <c:h val="0.819088152611727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расходов 868 506 тыс. рублей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6641296128387167"/>
                  <c:y val="0.2871833796530503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756 975</a:t>
                    </a:r>
                    <a:endParaRPr lang="en-US" dirty="0"/>
                  </a:p>
                </c:rich>
              </c:tx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DD7-4ECD-8F12-E1F602387D9A}"/>
                </c:ext>
              </c:extLst>
            </c:dLbl>
            <c:dLbl>
              <c:idx val="1"/>
              <c:layout>
                <c:manualLayout>
                  <c:x val="1.2800997021836284E-2"/>
                  <c:y val="0.1118236947765446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DD7-4ECD-8F12-E1F602387D9A}"/>
                </c:ext>
              </c:extLst>
            </c:dLbl>
            <c:dLbl>
              <c:idx val="2"/>
              <c:layout>
                <c:manualLayout>
                  <c:x val="-2.8446660048525073E-3"/>
                  <c:y val="0.11944803760221823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DD7-4ECD-8F12-E1F602387D9A}"/>
                </c:ext>
              </c:extLst>
            </c:dLbl>
            <c:dLbl>
              <c:idx val="3"/>
              <c:layout>
                <c:manualLayout>
                  <c:x val="-7.1117770068558723E-3"/>
                  <c:y val="7.8784875865292869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DD7-4ECD-8F12-E1F602387D9A}"/>
                </c:ext>
              </c:extLst>
            </c:dLbl>
            <c:dLbl>
              <c:idx val="4"/>
              <c:layout>
                <c:manualLayout>
                  <c:x val="-3.7843017442506388E-4"/>
                  <c:y val="-1.0165790434231338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DD7-4ECD-8F12-E1F602387D9A}"/>
                </c:ext>
              </c:extLst>
            </c:dLbl>
            <c:dLbl>
              <c:idx val="5"/>
              <c:layout>
                <c:manualLayout>
                  <c:x val="0"/>
                  <c:y val="-6.6077637822503699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DD7-4ECD-8F12-E1F602387D9A}"/>
                </c:ext>
              </c:extLst>
            </c:dLbl>
            <c:dLbl>
              <c:idx val="6"/>
              <c:layout>
                <c:manualLayout>
                  <c:x val="-1.8490329031541297E-2"/>
                  <c:y val="-1.779013325990484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D7-4ECD-8F12-E1F602387D9A}"/>
                </c:ext>
              </c:extLst>
            </c:dLbl>
            <c:dLbl>
              <c:idx val="7"/>
              <c:layout>
                <c:manualLayout>
                  <c:x val="-3.4135992058230091E-2"/>
                  <c:y val="-4.3204609345483161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DD7-4ECD-8F12-E1F602387D9A}"/>
                </c:ext>
              </c:extLst>
            </c:dLbl>
            <c:dLbl>
              <c:idx val="8"/>
              <c:layout>
                <c:manualLayout>
                  <c:x val="7.1116650121312687E-3"/>
                  <c:y val="-4.8287504562598858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D7-4ECD-8F12-E1F602387D9A}"/>
                </c:ext>
              </c:extLst>
            </c:dLbl>
            <c:dLbl>
              <c:idx val="9"/>
              <c:layout>
                <c:manualLayout>
                  <c:x val="7.6805982131017705E-2"/>
                  <c:y val="-4.574605695404102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D7-4ECD-8F12-E1F602387D9A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Образование </c:v>
                </c:pt>
                <c:pt idx="1">
                  <c:v>Культура </c:v>
                </c:pt>
                <c:pt idx="2">
                  <c:v>Социальная политика </c:v>
                </c:pt>
                <c:pt idx="3">
                  <c:v>Физическая культура и спорт </c:v>
                </c:pt>
                <c:pt idx="4">
                  <c:v>СМИ </c:v>
                </c:pt>
                <c:pt idx="5">
                  <c:v>Межбюджетные трансферты </c:v>
                </c:pt>
                <c:pt idx="6">
                  <c:v>Общегосударственные вопросы </c:v>
                </c:pt>
                <c:pt idx="7">
                  <c:v>Национальная безопасность и правоохранительная деятельность </c:v>
                </c:pt>
                <c:pt idx="8">
                  <c:v>Национальная экономика </c:v>
                </c:pt>
                <c:pt idx="9">
                  <c:v>ЖКХ</c:v>
                </c:pt>
              </c:strCache>
            </c:strRef>
          </c:cat>
          <c:val>
            <c:numRef>
              <c:f>Лист1!$B$2:$B$11</c:f>
              <c:numCache>
                <c:formatCode>#,##0</c:formatCode>
                <c:ptCount val="10"/>
                <c:pt idx="0">
                  <c:v>756975</c:v>
                </c:pt>
                <c:pt idx="1">
                  <c:v>32992</c:v>
                </c:pt>
                <c:pt idx="2">
                  <c:v>77186</c:v>
                </c:pt>
                <c:pt idx="3">
                  <c:v>32606</c:v>
                </c:pt>
                <c:pt idx="4">
                  <c:v>1213</c:v>
                </c:pt>
                <c:pt idx="5">
                  <c:v>84672</c:v>
                </c:pt>
                <c:pt idx="6">
                  <c:v>83283</c:v>
                </c:pt>
                <c:pt idx="7">
                  <c:v>3465</c:v>
                </c:pt>
                <c:pt idx="8">
                  <c:v>90418</c:v>
                </c:pt>
                <c:pt idx="9">
                  <c:v>10604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FDD7-4ECD-8F12-E1F602387D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7338116105378976"/>
          <c:y val="6.5891932044492549E-2"/>
          <c:w val="0.31808484093165273"/>
          <c:h val="0.91904488796818673"/>
        </c:manualLayout>
      </c:layout>
      <c:overlay val="0"/>
      <c:txPr>
        <a:bodyPr/>
        <a:lstStyle/>
        <a:p>
          <a:pPr>
            <a:defRPr sz="1400" spc="-1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5493704104561857"/>
          <c:y val="7.9181188372759684E-2"/>
          <c:w val="0.28616108066845619"/>
          <c:h val="0.2190368765610405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 - 328 489 тыс. руб.</c:v>
                </c:pt>
              </c:strCache>
            </c:strRef>
          </c:tx>
          <c:cat>
            <c:strRef>
              <c:f>Лист1!$A$2:$A$15</c:f>
              <c:strCache>
                <c:ptCount val="14"/>
                <c:pt idx="0">
                  <c:v>Ремонт дорог - 34 028</c:v>
                </c:pt>
                <c:pt idx="1">
                  <c:v>Улучшение качества систем теплоснабжения - 9 425</c:v>
                </c:pt>
                <c:pt idx="2">
                  <c:v>Ремонт сетей водоснабжения  - 864</c:v>
                </c:pt>
                <c:pt idx="3">
                  <c:v>Ремонт учреждений образования  - 13 213</c:v>
                </c:pt>
                <c:pt idx="4">
                  <c:v>Обеспечение деятельности МКОУ "С(К)ОШ-И" - 7 017</c:v>
                </c:pt>
                <c:pt idx="5">
                  <c:v>Оснащение спортивным инвентарем и оборудованием спортивых площадок - 688</c:v>
                </c:pt>
                <c:pt idx="6">
                  <c:v>Инициативное бюджетирование в образовании - 2 005</c:v>
                </c:pt>
                <c:pt idx="7">
                  <c:v>Поддержка отрасли культуры - 150</c:v>
                </c:pt>
                <c:pt idx="8">
                  <c:v>Обеспечение работников бюджетной сферы путевками на сан-кур лечение - 238</c:v>
                </c:pt>
                <c:pt idx="9">
                  <c:v>Обеспечение жильем молодых семей - 935</c:v>
                </c:pt>
                <c:pt idx="10">
                  <c:v>Ремонт спортивных площадок - 17544</c:v>
                </c:pt>
                <c:pt idx="11">
                  <c:v>Приобретение здания МКОУ "Щучье-Озерская средняя общеобразовательная школа" - 241 617</c:v>
                </c:pt>
                <c:pt idx="12">
                  <c:v>Ремонт учреждений культуры, в т.ч. доп. образования - 723</c:v>
                </c:pt>
                <c:pt idx="13">
                  <c:v>Проведение мероприятий в сфере молодежной политики - 42</c:v>
                </c:pt>
              </c:strCache>
            </c:strRef>
          </c:cat>
          <c:val>
            <c:numRef>
              <c:f>Лист1!$B$2:$B$15</c:f>
              <c:numCache>
                <c:formatCode>#,##0</c:formatCode>
                <c:ptCount val="14"/>
                <c:pt idx="0">
                  <c:v>34028</c:v>
                </c:pt>
                <c:pt idx="1">
                  <c:v>9425</c:v>
                </c:pt>
                <c:pt idx="2" formatCode="General">
                  <c:v>864</c:v>
                </c:pt>
                <c:pt idx="3" formatCode="General">
                  <c:v>13214</c:v>
                </c:pt>
                <c:pt idx="4" formatCode="General">
                  <c:v>7017</c:v>
                </c:pt>
                <c:pt idx="5" formatCode="General">
                  <c:v>688</c:v>
                </c:pt>
                <c:pt idx="6" formatCode="General">
                  <c:v>2005</c:v>
                </c:pt>
                <c:pt idx="7" formatCode="General">
                  <c:v>150</c:v>
                </c:pt>
                <c:pt idx="8" formatCode="General">
                  <c:v>237</c:v>
                </c:pt>
                <c:pt idx="9" formatCode="General">
                  <c:v>935</c:v>
                </c:pt>
                <c:pt idx="10">
                  <c:v>17544</c:v>
                </c:pt>
                <c:pt idx="11">
                  <c:v>241617</c:v>
                </c:pt>
                <c:pt idx="12" formatCode="General">
                  <c:v>723</c:v>
                </c:pt>
                <c:pt idx="13" formatCode="General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1.2101769837021477E-2"/>
          <c:y val="0.23718017309515244"/>
          <c:w val="0.98665784446889415"/>
          <c:h val="0.76281982690484751"/>
        </c:manualLayout>
      </c:layout>
      <c:overlay val="0"/>
      <c:txPr>
        <a:bodyPr/>
        <a:lstStyle/>
        <a:p>
          <a:pPr>
            <a:defRPr sz="122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3779203440672317"/>
          <c:y val="9.2824116033890972E-2"/>
          <c:w val="0.30648007095256835"/>
          <c:h val="0.2162447635788223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 - 99 251 тыс. руб.</c:v>
                </c:pt>
              </c:strCache>
            </c:strRef>
          </c:tx>
          <c:cat>
            <c:strRef>
              <c:f>Лист1!$A$2:$A$13</c:f>
              <c:strCache>
                <c:ptCount val="11"/>
                <c:pt idx="0">
                  <c:v>Ремонт дорог - 64 465 </c:v>
                </c:pt>
                <c:pt idx="1">
                  <c:v>Переселение из аварийного жилищного фонда - 339</c:v>
                </c:pt>
                <c:pt idx="2">
                  <c:v>Распределительные газопроводы  - 5 416</c:v>
                </c:pt>
                <c:pt idx="3">
                  <c:v>Ремонт учреждений образования  - 15 109</c:v>
                </c:pt>
                <c:pt idx="4">
                  <c:v>Обеспечение деятельности МКОУ "С(К)ОШ-И" - 7 200</c:v>
                </c:pt>
                <c:pt idx="5">
                  <c:v>Оснащение спортивным инвентарем и оборудованием спортивых площадок - 2 640</c:v>
                </c:pt>
                <c:pt idx="6">
                  <c:v>"Доступная среда" - 2 778</c:v>
                </c:pt>
                <c:pt idx="7">
                  <c:v>Поддержка отрасли культуры - 100</c:v>
                </c:pt>
                <c:pt idx="8">
                  <c:v>Обеспечение работников бюджетной сферы путевками на сан-кур лечение - 247</c:v>
                </c:pt>
                <c:pt idx="9">
                  <c:v>Обеспечение жильем молодых семей - 291</c:v>
                </c:pt>
                <c:pt idx="10">
                  <c:v>Ремонт спортивных площадок - 666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64465</c:v>
                </c:pt>
                <c:pt idx="1">
                  <c:v>339</c:v>
                </c:pt>
                <c:pt idx="2">
                  <c:v>5416</c:v>
                </c:pt>
                <c:pt idx="3">
                  <c:v>15109</c:v>
                </c:pt>
                <c:pt idx="4">
                  <c:v>7200</c:v>
                </c:pt>
                <c:pt idx="5">
                  <c:v>2640</c:v>
                </c:pt>
                <c:pt idx="6">
                  <c:v>2778</c:v>
                </c:pt>
                <c:pt idx="7">
                  <c:v>100</c:v>
                </c:pt>
                <c:pt idx="8">
                  <c:v>247</c:v>
                </c:pt>
                <c:pt idx="9">
                  <c:v>291</c:v>
                </c:pt>
                <c:pt idx="10">
                  <c:v>666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"/>
          <c:y val="0.31075029129980164"/>
          <c:w val="1"/>
          <c:h val="0.68924970870019842"/>
        </c:manualLayout>
      </c:layout>
      <c:overlay val="0"/>
      <c:txPr>
        <a:bodyPr/>
        <a:lstStyle/>
        <a:p>
          <a:pPr>
            <a:defRPr sz="131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0"/>
          <c:w val="0.98646304817193575"/>
          <c:h val="0.5716476828853231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3950617283950615E-2"/>
                  <c:y val="-4.489652257431180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200</a:t>
                    </a:r>
                    <a:r>
                      <a:rPr lang="ru-RU" baseline="0" dirty="0" smtClean="0"/>
                      <a:t> 976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615-4579-A053-135451186AFA}"/>
                </c:ext>
              </c:extLst>
            </c:dLbl>
            <c:dLbl>
              <c:idx val="1"/>
              <c:layout>
                <c:manualLayout>
                  <c:x val="1.8518518518518517E-2"/>
                  <c:y val="-4.489652257431180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189078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615-4579-A053-135451186AF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200976</c:v>
                </c:pt>
                <c:pt idx="1">
                  <c:v>189078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615-4579-A053-135451186AF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 за счет нал. и ненал. доходов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3209876543209874E-2"/>
                  <c:y val="-2.244826128715590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79</a:t>
                    </a:r>
                    <a:r>
                      <a:rPr lang="ru-RU" baseline="0" dirty="0" smtClean="0"/>
                      <a:t> 551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6615-4579-A053-135451186AFA}"/>
                </c:ext>
              </c:extLst>
            </c:dLbl>
            <c:dLbl>
              <c:idx val="1"/>
              <c:layout>
                <c:manualLayout>
                  <c:x val="1.8518518518518517E-2"/>
                  <c:y val="-8.4180979826834635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80</a:t>
                    </a:r>
                    <a:r>
                      <a:rPr lang="en-US" baseline="0" dirty="0"/>
                      <a:t> 308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6615-4579-A053-135451186AF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2018 год</c:v>
                </c:pt>
                <c:pt idx="1">
                  <c:v>2019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Лист1!$C$2:$C$5</c:f>
              <c:numCache>
                <c:formatCode>#,##0</c:formatCode>
                <c:ptCount val="4"/>
                <c:pt idx="2">
                  <c:v>216366</c:v>
                </c:pt>
                <c:pt idx="3">
                  <c:v>194422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615-4579-A053-135451186A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122624"/>
        <c:axId val="38124160"/>
      </c:barChart>
      <c:catAx>
        <c:axId val="381226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8124160"/>
        <c:crosses val="autoZero"/>
        <c:auto val="1"/>
        <c:lblAlgn val="ctr"/>
        <c:lblOffset val="100"/>
        <c:noMultiLvlLbl val="0"/>
      </c:catAx>
      <c:valAx>
        <c:axId val="38124160"/>
        <c:scaling>
          <c:orientation val="minMax"/>
          <c:max val="200000"/>
        </c:scaling>
        <c:delete val="1"/>
        <c:axPos val="l"/>
        <c:numFmt formatCode="#,##0" sourceLinked="1"/>
        <c:majorTickMark val="out"/>
        <c:minorTickMark val="none"/>
        <c:tickLblPos val="nextTo"/>
        <c:crossAx val="38122624"/>
        <c:crosses val="autoZero"/>
        <c:crossBetween val="between"/>
        <c:majorUnit val="100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434802233683734E-2"/>
                  <c:y val="-3.980054712219537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15390</a:t>
                    </a:r>
                  </a:p>
                  <a:p>
                    <a:endParaRPr lang="ru-RU" dirty="0" smtClean="0"/>
                  </a:p>
                  <a:p>
                    <a:endParaRPr lang="en-US" dirty="0"/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1DD-468A-A228-BEEDA74F8267}"/>
                </c:ext>
              </c:extLst>
            </c:dLbl>
            <c:dLbl>
              <c:idx val="1"/>
              <c:layout>
                <c:manualLayout>
                  <c:x val="3.9443525360840968E-2"/>
                  <c:y val="-6.8746399574701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DD-468A-A228-BEEDA74F826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15389</c:v>
                </c:pt>
                <c:pt idx="1">
                  <c:v>5344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1DD-468A-A228-BEEDA74F82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8998400"/>
        <c:axId val="38999936"/>
        <c:axId val="0"/>
      </c:bar3DChart>
      <c:catAx>
        <c:axId val="38998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8999936"/>
        <c:crosses val="autoZero"/>
        <c:auto val="1"/>
        <c:lblAlgn val="ctr"/>
        <c:lblOffset val="100"/>
        <c:noMultiLvlLbl val="0"/>
      </c:catAx>
      <c:valAx>
        <c:axId val="389999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89984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7097470586529568"/>
          <c:y val="1.5626221675440064E-2"/>
          <c:w val="0.50810281774299715"/>
          <c:h val="0.947941312869580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FF5050"/>
            </a:solidFill>
          </c:spPr>
          <c:invertIfNegative val="0"/>
          <c:dLbls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  <a:r>
                      <a:rPr lang="ru-RU"/>
                      <a:t>3</a:t>
                    </a:r>
                    <a:r>
                      <a:rPr lang="ru-RU" baseline="0"/>
                      <a:t> 556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98B-407A-90A2-60FB24E6E319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160</a:t>
                    </a:r>
                    <a:r>
                      <a:rPr lang="en-US" sz="16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228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550F-4083-9184-C776658F36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Штрафы</c:v>
                </c:pt>
                <c:pt idx="1">
                  <c:v>Акцизы</c:v>
                </c:pt>
                <c:pt idx="2">
                  <c:v>Доходы от использования имущества</c:v>
                </c:pt>
                <c:pt idx="3">
                  <c:v>Государственная пошлина</c:v>
                </c:pt>
                <c:pt idx="4">
                  <c:v>Налоги на имущество</c:v>
                </c:pt>
                <c:pt idx="5">
                  <c:v>НДФЛ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64</c:v>
                </c:pt>
                <c:pt idx="1">
                  <c:v>9436</c:v>
                </c:pt>
                <c:pt idx="2">
                  <c:v>10173</c:v>
                </c:pt>
                <c:pt idx="3">
                  <c:v>73</c:v>
                </c:pt>
                <c:pt idx="4">
                  <c:v>25351</c:v>
                </c:pt>
                <c:pt idx="5">
                  <c:v>22157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0F-4083-9184-C776658F361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4"/>
              <c:layout>
                <c:manualLayout>
                  <c:x val="-4.3369498106766678E-3"/>
                  <c:y val="-2.51956031886920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50F-4083-9184-C776658F3612}"/>
                </c:ext>
              </c:extLst>
            </c:dLbl>
            <c:dLbl>
              <c:idx val="5"/>
              <c:layout>
                <c:manualLayout>
                  <c:x val="1.0601310403300801E-16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24</a:t>
                    </a:r>
                    <a:r>
                      <a:rPr lang="ru-RU" baseline="0" dirty="0"/>
                      <a:t> 937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550F-4083-9184-C776658F3612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161</a:t>
                    </a:r>
                    <a:r>
                      <a:rPr lang="en-US" sz="16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529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550F-4083-9184-C776658F3612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Штрафы</c:v>
                </c:pt>
                <c:pt idx="1">
                  <c:v>Акцизы</c:v>
                </c:pt>
                <c:pt idx="2">
                  <c:v>Доходы от использования имущества</c:v>
                </c:pt>
                <c:pt idx="3">
                  <c:v>Государственная пошлина</c:v>
                </c:pt>
                <c:pt idx="4">
                  <c:v>Налоги на имущество</c:v>
                </c:pt>
                <c:pt idx="5">
                  <c:v>НДФЛ</c:v>
                </c:pt>
              </c:strCache>
            </c:strRef>
          </c:cat>
          <c:val>
            <c:numRef>
              <c:f>Лист1!$C$2:$C$7</c:f>
              <c:numCache>
                <c:formatCode>#,##0</c:formatCode>
                <c:ptCount val="6"/>
                <c:pt idx="0">
                  <c:v>70</c:v>
                </c:pt>
                <c:pt idx="1">
                  <c:v>10995</c:v>
                </c:pt>
                <c:pt idx="2">
                  <c:v>10776</c:v>
                </c:pt>
                <c:pt idx="3">
                  <c:v>19</c:v>
                </c:pt>
                <c:pt idx="4">
                  <c:v>24895</c:v>
                </c:pt>
                <c:pt idx="5">
                  <c:v>23566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50F-4083-9184-C776658F36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038976"/>
        <c:axId val="39040512"/>
      </c:barChart>
      <c:catAx>
        <c:axId val="39038976"/>
        <c:scaling>
          <c:orientation val="minMax"/>
        </c:scaling>
        <c:delete val="0"/>
        <c:axPos val="l"/>
        <c:numFmt formatCode="General" sourceLinked="0"/>
        <c:majorTickMark val="in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39040512"/>
        <c:crosses val="autoZero"/>
        <c:auto val="1"/>
        <c:lblAlgn val="ctr"/>
        <c:lblOffset val="100"/>
        <c:tickLblSkip val="1"/>
        <c:noMultiLvlLbl val="0"/>
      </c:catAx>
      <c:valAx>
        <c:axId val="39040512"/>
        <c:scaling>
          <c:orientation val="minMax"/>
        </c:scaling>
        <c:delete val="1"/>
        <c:axPos val="b"/>
        <c:numFmt formatCode="#,##0" sourceLinked="1"/>
        <c:majorTickMark val="out"/>
        <c:minorTickMark val="none"/>
        <c:tickLblPos val="nextTo"/>
        <c:crossAx val="39038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71239370294141879"/>
          <c:w val="0.10123225025578171"/>
          <c:h val="0.26920947005229412"/>
        </c:manualLayout>
      </c:layout>
      <c:overlay val="0"/>
      <c:txPr>
        <a:bodyPr/>
        <a:lstStyle/>
        <a:p>
          <a:pPr>
            <a:defRPr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Всего расходов   </a:t>
            </a:r>
            <a:r>
              <a:rPr lang="ru-RU" dirty="0" smtClean="0"/>
              <a:t>194 422   </a:t>
            </a:r>
            <a:r>
              <a:rPr lang="ru-RU" dirty="0"/>
              <a:t>тыс. руб.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расходов - 194422 тыс. руб.</c:v>
                </c:pt>
              </c:strCache>
            </c:strRef>
          </c:tx>
          <c:explosion val="7"/>
          <c:dPt>
            <c:idx val="3"/>
            <c:bubble3D val="0"/>
            <c:explosion val="14"/>
            <c:extLst xmlns:c16r2="http://schemas.microsoft.com/office/drawing/2015/06/chart">
              <c:ext xmlns:c16="http://schemas.microsoft.com/office/drawing/2014/chart" uri="{C3380CC4-5D6E-409C-BE32-E72D297353CC}">
                <c16:uniqueId val="{00000000-375C-471A-9A72-217C4DF2C588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Расходы на ОМС 37052 тыс. руб.</c:v>
                </c:pt>
                <c:pt idx="1">
                  <c:v>Дорожный фонд  28 022 тыс. руб.</c:v>
                </c:pt>
                <c:pt idx="2">
                  <c:v>Культура 32 705 тыс. руб.</c:v>
                </c:pt>
                <c:pt idx="3">
                  <c:v>Жилищно-коммунальное хозяйство 21 258 тыс. руб.</c:v>
                </c:pt>
                <c:pt idx="4">
                  <c:v>Благоустройство 28 047 тыс.руб.</c:v>
                </c:pt>
                <c:pt idx="5">
                  <c:v>Прочие 47 338 тыс. руб.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37051.599999999999</c:v>
                </c:pt>
                <c:pt idx="1">
                  <c:v>28022</c:v>
                </c:pt>
                <c:pt idx="2">
                  <c:v>32705</c:v>
                </c:pt>
                <c:pt idx="3">
                  <c:v>21256</c:v>
                </c:pt>
                <c:pt idx="4">
                  <c:v>28047</c:v>
                </c:pt>
                <c:pt idx="5">
                  <c:v>47338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75C-471A-9A72-217C4DF2C5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277777777777779"/>
          <c:y val="0.14967046792030778"/>
          <c:w val="0.33796296296296297"/>
          <c:h val="0.8419847886516085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2.7237046758043729E-3"/>
          <c:y val="0.13188353506204095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518518518518517E-2"/>
                  <c:y val="-6.519845404279051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/>
                      <a:t> 1 038 351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D78-4418-AD33-7084F7F6B914}"/>
                </c:ext>
              </c:extLst>
            </c:dLbl>
            <c:dLbl>
              <c:idx val="1"/>
              <c:layout>
                <c:manualLayout>
                  <c:x val="1.5432098765432098E-2"/>
                  <c:y val="-5.490396129919200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</a:t>
                    </a:r>
                    <a:r>
                      <a:rPr lang="ru-RU" dirty="0"/>
                      <a:t>272</a:t>
                    </a:r>
                    <a:r>
                      <a:rPr lang="ru-RU" baseline="0" dirty="0"/>
                      <a:t> 804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0D0-4747-A226-C1DA298C829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2019 год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1038351</c:v>
                </c:pt>
                <c:pt idx="1">
                  <c:v>1272804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D78-4418-AD33-7084F7F6B9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9177600"/>
        <c:axId val="39330944"/>
        <c:axId val="0"/>
      </c:bar3DChart>
      <c:catAx>
        <c:axId val="39177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9330944"/>
        <c:crosses val="autoZero"/>
        <c:auto val="1"/>
        <c:lblAlgn val="ctr"/>
        <c:lblOffset val="100"/>
        <c:noMultiLvlLbl val="0"/>
      </c:catAx>
      <c:valAx>
        <c:axId val="39330944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39177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0.88491</cdr:x>
      <cdr:y>0.07143</cdr:y>
    </cdr:from>
    <cdr:to>
      <cdr:x>1</cdr:x>
      <cdr:y>0.14775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7773913" y="360040"/>
          <a:ext cx="1011063" cy="384696"/>
        </a:xfrm>
        <a:prstGeom xmlns:a="http://schemas.openxmlformats.org/drawingml/2006/main" prst="ellipse">
          <a:avLst/>
        </a:prstGeom>
        <a:solidFill xmlns:a="http://schemas.openxmlformats.org/drawingml/2006/main">
          <a:srgbClr val="00B050"/>
        </a:solidFill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+5,9%</a:t>
          </a:r>
        </a:p>
      </cdr:txBody>
    </cdr:sp>
  </cdr:relSizeAnchor>
  <cdr:relSizeAnchor xmlns:cdr="http://schemas.openxmlformats.org/drawingml/2006/chartDrawing">
    <cdr:from>
      <cdr:x>0.85322</cdr:x>
      <cdr:y>0.28169</cdr:y>
    </cdr:from>
    <cdr:to>
      <cdr:x>1</cdr:x>
      <cdr:y>0.3905</cdr:y>
    </cdr:to>
    <cdr:sp macro="" textlink="">
      <cdr:nvSpPr>
        <cdr:cNvPr id="3" name="Овал 2"/>
        <cdr:cNvSpPr/>
      </cdr:nvSpPr>
      <cdr:spPr>
        <a:xfrm xmlns:a="http://schemas.openxmlformats.org/drawingml/2006/main">
          <a:off x="7801844" y="1440160"/>
          <a:ext cx="1342156" cy="556298"/>
        </a:xfrm>
        <a:prstGeom xmlns:a="http://schemas.openxmlformats.org/drawingml/2006/main" prst="ellipse">
          <a:avLst/>
        </a:prstGeom>
        <a:solidFill xmlns:a="http://schemas.openxmlformats.org/drawingml/2006/main">
          <a:srgbClr val="00B050"/>
        </a:solidFill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-1,8 %</a:t>
          </a:r>
        </a:p>
      </cdr:txBody>
    </cdr:sp>
  </cdr:relSizeAnchor>
  <cdr:relSizeAnchor xmlns:cdr="http://schemas.openxmlformats.org/drawingml/2006/chartDrawing">
    <cdr:from>
      <cdr:x>0.65574</cdr:x>
      <cdr:y>0.68571</cdr:y>
    </cdr:from>
    <cdr:to>
      <cdr:x>0.79549</cdr:x>
      <cdr:y>0.75936</cdr:y>
    </cdr:to>
    <cdr:sp macro="" textlink="">
      <cdr:nvSpPr>
        <cdr:cNvPr id="4" name="Овал 3"/>
        <cdr:cNvSpPr/>
      </cdr:nvSpPr>
      <cdr:spPr>
        <a:xfrm xmlns:a="http://schemas.openxmlformats.org/drawingml/2006/main">
          <a:off x="5760640" y="3456384"/>
          <a:ext cx="1227700" cy="371237"/>
        </a:xfrm>
        <a:prstGeom xmlns:a="http://schemas.openxmlformats.org/drawingml/2006/main" prst="ellipse">
          <a:avLst/>
        </a:prstGeom>
        <a:solidFill xmlns:a="http://schemas.openxmlformats.org/drawingml/2006/main">
          <a:srgbClr val="00B050"/>
        </a:solidFill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17,0%</a:t>
          </a:r>
        </a:p>
      </cdr:txBody>
    </cdr:sp>
  </cdr:relSizeAnchor>
  <cdr:relSizeAnchor xmlns:cdr="http://schemas.openxmlformats.org/drawingml/2006/chartDrawing">
    <cdr:from>
      <cdr:x>0.61475</cdr:x>
      <cdr:y>0.37143</cdr:y>
    </cdr:from>
    <cdr:to>
      <cdr:x>0.74628</cdr:x>
      <cdr:y>0.44508</cdr:y>
    </cdr:to>
    <cdr:sp macro="" textlink="">
      <cdr:nvSpPr>
        <cdr:cNvPr id="5" name="Овал 4"/>
        <cdr:cNvSpPr/>
      </cdr:nvSpPr>
      <cdr:spPr>
        <a:xfrm xmlns:a="http://schemas.openxmlformats.org/drawingml/2006/main">
          <a:off x="5400600" y="1872208"/>
          <a:ext cx="1155488" cy="371238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2">
            <a:lumMod val="40000"/>
            <a:lumOff val="60000"/>
          </a:schemeClr>
        </a:solidFill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-74,0%</a:t>
          </a:r>
        </a:p>
      </cdr:txBody>
    </cdr:sp>
  </cdr:relSizeAnchor>
  <cdr:relSizeAnchor xmlns:cdr="http://schemas.openxmlformats.org/drawingml/2006/chartDrawing">
    <cdr:from>
      <cdr:x>0.70492</cdr:x>
      <cdr:y>0.54286</cdr:y>
    </cdr:from>
    <cdr:to>
      <cdr:x>0.83645</cdr:x>
      <cdr:y>0.61651</cdr:y>
    </cdr:to>
    <cdr:sp macro="" textlink="">
      <cdr:nvSpPr>
        <cdr:cNvPr id="8" name="Овал 7"/>
        <cdr:cNvSpPr/>
      </cdr:nvSpPr>
      <cdr:spPr>
        <a:xfrm xmlns:a="http://schemas.openxmlformats.org/drawingml/2006/main">
          <a:off x="6192688" y="2736304"/>
          <a:ext cx="1155488" cy="371238"/>
        </a:xfrm>
        <a:prstGeom xmlns:a="http://schemas.openxmlformats.org/drawingml/2006/main" prst="ellipse">
          <a:avLst/>
        </a:prstGeom>
        <a:solidFill xmlns:a="http://schemas.openxmlformats.org/drawingml/2006/main">
          <a:schemeClr val="tx2">
            <a:lumMod val="40000"/>
            <a:lumOff val="60000"/>
          </a:schemeClr>
        </a:solidFill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+6,0%</a:t>
          </a:r>
        </a:p>
      </cdr:txBody>
    </cdr:sp>
  </cdr:relSizeAnchor>
  <cdr:relSizeAnchor xmlns:cdr="http://schemas.openxmlformats.org/drawingml/2006/chartDrawing">
    <cdr:from>
      <cdr:x>0.59836</cdr:x>
      <cdr:y>0.84286</cdr:y>
    </cdr:from>
    <cdr:to>
      <cdr:x>0.74633</cdr:x>
      <cdr:y>0.91651</cdr:y>
    </cdr:to>
    <cdr:sp macro="" textlink="">
      <cdr:nvSpPr>
        <cdr:cNvPr id="9" name="Овал 8"/>
        <cdr:cNvSpPr/>
      </cdr:nvSpPr>
      <cdr:spPr>
        <a:xfrm xmlns:a="http://schemas.openxmlformats.org/drawingml/2006/main">
          <a:off x="5256584" y="4248472"/>
          <a:ext cx="1299913" cy="371238"/>
        </a:xfrm>
        <a:prstGeom xmlns:a="http://schemas.openxmlformats.org/drawingml/2006/main" prst="ellipse">
          <a:avLst/>
        </a:prstGeom>
        <a:solidFill xmlns:a="http://schemas.openxmlformats.org/drawingml/2006/main">
          <a:srgbClr val="00B050"/>
        </a:solidFill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9,0 %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80EE9-B80D-43B5-9E6F-194C50B4A9BF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A5DD28-AB3E-4FCA-B3CF-5ACE13805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214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>
            <a:extLst>
              <a:ext uri="{FF2B5EF4-FFF2-40B4-BE49-F238E27FC236}">
                <a16:creationId xmlns:a16="http://schemas.microsoft.com/office/drawing/2014/main" xmlns="" id="{9CFC11C8-17CD-44EF-B334-3FDDC5258D5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Заметки 2">
            <a:extLst>
              <a:ext uri="{FF2B5EF4-FFF2-40B4-BE49-F238E27FC236}">
                <a16:creationId xmlns:a16="http://schemas.microsoft.com/office/drawing/2014/main" xmlns="" id="{3B3F97CD-1242-493C-9293-E67E34CB8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latin typeface="Arial" panose="020B0604020202020204" pitchFamily="34" charset="0"/>
            </a:endParaRPr>
          </a:p>
        </p:txBody>
      </p:sp>
      <p:sp>
        <p:nvSpPr>
          <p:cNvPr id="18436" name="Номер слайда 3">
            <a:extLst>
              <a:ext uri="{FF2B5EF4-FFF2-40B4-BE49-F238E27FC236}">
                <a16:creationId xmlns:a16="http://schemas.microsoft.com/office/drawing/2014/main" xmlns="" id="{F95CC171-0FD8-47E2-B967-BD7127F91D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B49853-1EEE-4EF3-B145-CEF8EFFFFF0D}" type="slidenum">
              <a:rPr lang="ru-RU" altLang="ru-RU"/>
              <a:pPr/>
              <a:t>2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E06D-4DCD-4D23-AFB1-E7F17A3F343F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84DC-7D04-47A3-8780-0297378D2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398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E06D-4DCD-4D23-AFB1-E7F17A3F343F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84DC-7D04-47A3-8780-0297378D2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82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E06D-4DCD-4D23-AFB1-E7F17A3F343F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84DC-7D04-47A3-8780-0297378D2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721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E6AD0-C3AA-4B34-A405-E3EF25B586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0617605"/>
      </p:ext>
    </p:extLst>
  </p:cSld>
  <p:clrMapOvr>
    <a:masterClrMapping/>
  </p:clrMapOvr>
  <p:transition spd="med">
    <p:zoom dir="in"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E06D-4DCD-4D23-AFB1-E7F17A3F343F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84DC-7D04-47A3-8780-0297378D2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359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E06D-4DCD-4D23-AFB1-E7F17A3F343F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84DC-7D04-47A3-8780-0297378D2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94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E06D-4DCD-4D23-AFB1-E7F17A3F343F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84DC-7D04-47A3-8780-0297378D2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200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E06D-4DCD-4D23-AFB1-E7F17A3F343F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84DC-7D04-47A3-8780-0297378D2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495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E06D-4DCD-4D23-AFB1-E7F17A3F343F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84DC-7D04-47A3-8780-0297378D2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814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E06D-4DCD-4D23-AFB1-E7F17A3F343F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84DC-7D04-47A3-8780-0297378D2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732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E06D-4DCD-4D23-AFB1-E7F17A3F343F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84DC-7D04-47A3-8780-0297378D2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392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E06D-4DCD-4D23-AFB1-E7F17A3F343F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384DC-7D04-47A3-8780-0297378D2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948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DE06D-4DCD-4D23-AFB1-E7F17A3F343F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384DC-7D04-47A3-8780-0297378D26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71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исполнении бюджета Октябрьского муниципального района за 2019 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581128"/>
            <a:ext cx="8496944" cy="17526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  - начальник Финансового управления администрации Октябрьского городского округа  Т.Г. Винокурова</a:t>
            </a:r>
          </a:p>
        </p:txBody>
      </p:sp>
    </p:spTree>
    <p:extLst>
      <p:ext uri="{BB962C8B-B14F-4D97-AF65-F5344CB8AC3E}">
        <p14:creationId xmlns:p14="http://schemas.microsoft.com/office/powerpoint/2010/main" val="1087273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63929"/>
          </a:xfrm>
        </p:spPr>
        <p:txBody>
          <a:bodyPr>
            <a:norm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Дорожный фонд Октябрьского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района за 2019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25539" y="764704"/>
            <a:ext cx="13225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100" b="1" dirty="0"/>
              <a:t>Доходы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97656" y="2653462"/>
            <a:ext cx="117840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100" b="1" dirty="0"/>
              <a:t>Расходы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5348" y="1196752"/>
            <a:ext cx="163065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Акцизы</a:t>
            </a:r>
          </a:p>
          <a:p>
            <a:pPr algn="ctr"/>
            <a:r>
              <a:rPr lang="ru-RU" sz="1200" dirty="0" smtClean="0"/>
              <a:t>9 124 </a:t>
            </a:r>
            <a:r>
              <a:rPr lang="ru-RU" sz="1200" dirty="0"/>
              <a:t>тыс. руб.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94054" y="1196752"/>
            <a:ext cx="163065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Транспортный налог</a:t>
            </a:r>
          </a:p>
          <a:p>
            <a:pPr algn="ctr"/>
            <a:r>
              <a:rPr lang="ru-RU" sz="1200" dirty="0" smtClean="0"/>
              <a:t>13 246  </a:t>
            </a:r>
            <a:r>
              <a:rPr lang="ru-RU" sz="1200" dirty="0"/>
              <a:t>тыс. руб.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06129" y="1196752"/>
            <a:ext cx="163065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Дотация</a:t>
            </a:r>
          </a:p>
          <a:p>
            <a:pPr algn="ctr"/>
            <a:r>
              <a:rPr lang="ru-RU" sz="1200" dirty="0" smtClean="0"/>
              <a:t>18 658   </a:t>
            </a:r>
            <a:r>
              <a:rPr lang="ru-RU" sz="1200" dirty="0"/>
              <a:t>тыс. руб.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65165" y="1201251"/>
            <a:ext cx="1630655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Безвозмездные поступления</a:t>
            </a:r>
          </a:p>
          <a:p>
            <a:pPr algn="ctr"/>
            <a:r>
              <a:rPr lang="ru-RU" sz="1200" dirty="0" smtClean="0"/>
              <a:t>36 422,0  </a:t>
            </a:r>
            <a:r>
              <a:rPr lang="ru-RU" sz="1200" dirty="0"/>
              <a:t>тыс. руб.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5347" y="3176826"/>
            <a:ext cx="2435877" cy="9002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50" dirty="0"/>
              <a:t>Содержание автомобильных дорог общего пользования местного значения Октябрьского городского округа     </a:t>
            </a:r>
            <a:endParaRPr lang="ru-RU" sz="1050" dirty="0" smtClean="0"/>
          </a:p>
          <a:p>
            <a:pPr algn="ctr"/>
            <a:r>
              <a:rPr lang="ru-RU" sz="1050" b="1" dirty="0" smtClean="0"/>
              <a:t>35 273 </a:t>
            </a:r>
            <a:r>
              <a:rPr lang="ru-RU" sz="1050" b="1" dirty="0"/>
              <a:t>тыс. руб</a:t>
            </a:r>
            <a:r>
              <a:rPr lang="ru-RU" sz="1050" b="1" dirty="0" smtClean="0"/>
              <a:t>.</a:t>
            </a:r>
            <a:endParaRPr lang="ru-RU" sz="105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07503" y="5319499"/>
            <a:ext cx="2483721" cy="1223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50" dirty="0"/>
              <a:t>Проектирование, строительство (реконструкция), капитальный ремонт и ремонт автомобильных дорог общего пользования местного значения, находящихся на территории Пермского края   </a:t>
            </a:r>
            <a:endParaRPr lang="ru-RU" sz="1050" dirty="0" smtClean="0"/>
          </a:p>
          <a:p>
            <a:pPr algn="ctr"/>
            <a:r>
              <a:rPr lang="ru-RU" sz="1050" dirty="0" smtClean="0"/>
              <a:t>      </a:t>
            </a:r>
            <a:r>
              <a:rPr lang="ru-RU" sz="1050" b="1" dirty="0" smtClean="0"/>
              <a:t>38 736 </a:t>
            </a:r>
            <a:r>
              <a:rPr lang="ru-RU" sz="1050" b="1" dirty="0"/>
              <a:t>тыс. руб.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29946" y="2996952"/>
            <a:ext cx="5890526" cy="2308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/>
              <a:t>Ремонт моста через р. </a:t>
            </a:r>
            <a:r>
              <a:rPr lang="ru-RU" sz="900" dirty="0" err="1"/>
              <a:t>Ирень</a:t>
            </a:r>
            <a:r>
              <a:rPr lang="ru-RU" sz="900" dirty="0"/>
              <a:t>, 10+519 км на автомобильной дороге "</a:t>
            </a:r>
            <a:r>
              <a:rPr lang="ru-RU" sz="900" dirty="0" smtClean="0"/>
              <a:t>Богородск-</a:t>
            </a:r>
            <a:r>
              <a:rPr lang="ru-RU" sz="900" dirty="0" err="1" smtClean="0"/>
              <a:t>Ишимово</a:t>
            </a:r>
            <a:r>
              <a:rPr lang="ru-RU" sz="900" dirty="0" smtClean="0"/>
              <a:t>» </a:t>
            </a:r>
            <a:endParaRPr lang="en-US" sz="900" dirty="0"/>
          </a:p>
        </p:txBody>
      </p:sp>
      <p:sp>
        <p:nvSpPr>
          <p:cNvPr id="29" name="Стрелка вправо с вырезом 28"/>
          <p:cNvSpPr/>
          <p:nvPr/>
        </p:nvSpPr>
        <p:spPr>
          <a:xfrm rot="5400000">
            <a:off x="3979358" y="-36826"/>
            <a:ext cx="576063" cy="4627395"/>
          </a:xfrm>
          <a:prstGeom prst="notched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15" name="Стрелка вправо с вырезом 14"/>
          <p:cNvSpPr/>
          <p:nvPr/>
        </p:nvSpPr>
        <p:spPr>
          <a:xfrm>
            <a:off x="155348" y="4120480"/>
            <a:ext cx="2473361" cy="1180728"/>
          </a:xfrm>
          <a:prstGeom prst="notched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74009 </a:t>
            </a:r>
            <a:r>
              <a:rPr lang="ru-RU" sz="1000" dirty="0" smtClean="0">
                <a:solidFill>
                  <a:schemeClr val="tx1"/>
                </a:solidFill>
              </a:rPr>
              <a:t>тыс. руб.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915816" y="3284984"/>
            <a:ext cx="5890526" cy="2308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/>
              <a:t>Проведение диагностики после ремонта автомобильных дорог общего пользования местного </a:t>
            </a:r>
            <a:r>
              <a:rPr lang="ru-RU" sz="900" dirty="0" smtClean="0"/>
              <a:t>значения </a:t>
            </a:r>
            <a:endParaRPr lang="ru-RU" sz="900" dirty="0"/>
          </a:p>
        </p:txBody>
      </p:sp>
      <p:sp>
        <p:nvSpPr>
          <p:cNvPr id="41" name="TextBox 40"/>
          <p:cNvSpPr txBox="1"/>
          <p:nvPr/>
        </p:nvSpPr>
        <p:spPr>
          <a:xfrm>
            <a:off x="2915816" y="3861048"/>
            <a:ext cx="5890526" cy="2308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900" dirty="0" smtClean="0"/>
              <a:t>Ремонт </a:t>
            </a:r>
            <a:r>
              <a:rPr lang="ru-RU" sz="900" dirty="0"/>
              <a:t>автомобильной дороги «</a:t>
            </a:r>
            <a:r>
              <a:rPr lang="ru-RU" sz="900" dirty="0" err="1"/>
              <a:t>Редькино</a:t>
            </a:r>
            <a:r>
              <a:rPr lang="ru-RU" sz="900" dirty="0"/>
              <a:t>-Мостовая», участок 3+050-4+000 км, протяженностью 0,950 </a:t>
            </a:r>
            <a:r>
              <a:rPr lang="ru-RU" sz="900" dirty="0" smtClean="0"/>
              <a:t>км </a:t>
            </a:r>
            <a:endParaRPr lang="ru-RU" sz="900" dirty="0"/>
          </a:p>
        </p:txBody>
      </p:sp>
      <p:sp>
        <p:nvSpPr>
          <p:cNvPr id="43" name="TextBox 42"/>
          <p:cNvSpPr txBox="1"/>
          <p:nvPr/>
        </p:nvSpPr>
        <p:spPr>
          <a:xfrm>
            <a:off x="2915816" y="4437112"/>
            <a:ext cx="589052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/>
              <a:t>Обеспечение выполнения части </a:t>
            </a:r>
            <a:r>
              <a:rPr lang="ru-RU" sz="900" dirty="0" smtClean="0"/>
              <a:t>полномочий поселений (п. Октябрьский, п. Сарс, п. </a:t>
            </a:r>
            <a:r>
              <a:rPr lang="ru-RU" sz="900" dirty="0" err="1" smtClean="0"/>
              <a:t>Бартым</a:t>
            </a:r>
            <a:r>
              <a:rPr lang="ru-RU" sz="900" dirty="0" smtClean="0"/>
              <a:t>, д. Казаки, с. </a:t>
            </a:r>
            <a:r>
              <a:rPr lang="ru-RU" sz="900" dirty="0" err="1" smtClean="0"/>
              <a:t>Леун</a:t>
            </a:r>
            <a:r>
              <a:rPr lang="ru-RU" sz="900" dirty="0" smtClean="0"/>
              <a:t>, с. Богородск, д. Верх-Тюш, с. </a:t>
            </a:r>
            <a:r>
              <a:rPr lang="ru-RU" sz="900" dirty="0" err="1" smtClean="0"/>
              <a:t>Енапаево</a:t>
            </a:r>
            <a:r>
              <a:rPr lang="ru-RU" sz="900" dirty="0" smtClean="0"/>
              <a:t>, п. Тюш, д. </a:t>
            </a:r>
            <a:r>
              <a:rPr lang="ru-RU" sz="900" dirty="0" err="1" smtClean="0"/>
              <a:t>Самарова</a:t>
            </a:r>
            <a:r>
              <a:rPr lang="ru-RU" sz="900" dirty="0" smtClean="0"/>
              <a:t>, д. </a:t>
            </a:r>
            <a:r>
              <a:rPr lang="ru-RU" sz="900" dirty="0" err="1" smtClean="0"/>
              <a:t>Седяш</a:t>
            </a:r>
            <a:r>
              <a:rPr lang="ru-RU" sz="900" dirty="0" smtClean="0"/>
              <a:t>, д. </a:t>
            </a:r>
            <a:r>
              <a:rPr lang="ru-RU" sz="900" dirty="0" err="1" smtClean="0"/>
              <a:t>Шараповка,п</a:t>
            </a:r>
            <a:r>
              <a:rPr lang="ru-RU" sz="900" dirty="0" smtClean="0"/>
              <a:t>. Щучье Озеро</a:t>
            </a:r>
            <a:endParaRPr lang="ru-RU" sz="900" dirty="0"/>
          </a:p>
        </p:txBody>
      </p:sp>
      <p:sp>
        <p:nvSpPr>
          <p:cNvPr id="44" name="TextBox 43"/>
          <p:cNvSpPr txBox="1"/>
          <p:nvPr/>
        </p:nvSpPr>
        <p:spPr>
          <a:xfrm>
            <a:off x="2915816" y="4149080"/>
            <a:ext cx="5890526" cy="2308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/>
              <a:t>Ремонт автомобильной дороги «Богородск-</a:t>
            </a:r>
            <a:r>
              <a:rPr lang="ru-RU" sz="900" dirty="0" err="1"/>
              <a:t>Басино</a:t>
            </a:r>
            <a:r>
              <a:rPr lang="ru-RU" sz="900" dirty="0" smtClean="0"/>
              <a:t>»</a:t>
            </a:r>
            <a:endParaRPr lang="ru-RU" sz="900" dirty="0"/>
          </a:p>
        </p:txBody>
      </p:sp>
      <p:sp>
        <p:nvSpPr>
          <p:cNvPr id="45" name="TextBox 44"/>
          <p:cNvSpPr txBox="1"/>
          <p:nvPr/>
        </p:nvSpPr>
        <p:spPr>
          <a:xfrm>
            <a:off x="2915816" y="4865385"/>
            <a:ext cx="5890526" cy="5078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900" dirty="0" smtClean="0"/>
              <a:t>Ремонт </a:t>
            </a:r>
            <a:r>
              <a:rPr lang="ru-RU" sz="900" dirty="0"/>
              <a:t>автомобильных дорог в </a:t>
            </a:r>
            <a:r>
              <a:rPr lang="ru-RU" sz="900" dirty="0" err="1"/>
              <a:t>п.Октябрьский</a:t>
            </a:r>
            <a:r>
              <a:rPr lang="ru-RU" sz="900" dirty="0"/>
              <a:t> по </a:t>
            </a:r>
            <a:r>
              <a:rPr lang="ru-RU" sz="900" dirty="0" err="1"/>
              <a:t>ул.Кирова</a:t>
            </a:r>
            <a:r>
              <a:rPr lang="ru-RU" sz="900" dirty="0"/>
              <a:t> (участок от </a:t>
            </a:r>
            <a:r>
              <a:rPr lang="ru-RU" sz="900" dirty="0" err="1"/>
              <a:t>ул.Ленина</a:t>
            </a:r>
            <a:r>
              <a:rPr lang="ru-RU" sz="900" dirty="0"/>
              <a:t> до ул.8 Марта), </a:t>
            </a:r>
            <a:r>
              <a:rPr lang="ru-RU" sz="900" dirty="0" err="1"/>
              <a:t>пер.Школьный</a:t>
            </a:r>
            <a:r>
              <a:rPr lang="ru-RU" sz="900" dirty="0"/>
              <a:t>, </a:t>
            </a:r>
            <a:r>
              <a:rPr lang="ru-RU" sz="900" dirty="0" err="1"/>
              <a:t>ул.Ленина</a:t>
            </a:r>
            <a:r>
              <a:rPr lang="ru-RU" sz="900" dirty="0"/>
              <a:t> (участок от </a:t>
            </a:r>
            <a:r>
              <a:rPr lang="ru-RU" sz="900" dirty="0" err="1"/>
              <a:t>ул.Трактовая</a:t>
            </a:r>
            <a:r>
              <a:rPr lang="ru-RU" sz="900" dirty="0"/>
              <a:t> до </a:t>
            </a:r>
            <a:r>
              <a:rPr lang="ru-RU" sz="900" dirty="0" err="1"/>
              <a:t>ул.Ленина</a:t>
            </a:r>
            <a:r>
              <a:rPr lang="ru-RU" sz="900" dirty="0"/>
              <a:t>, д. 61), </a:t>
            </a:r>
            <a:r>
              <a:rPr lang="ru-RU" sz="900" dirty="0" err="1"/>
              <a:t>ул.Алмазная</a:t>
            </a:r>
            <a:r>
              <a:rPr lang="ru-RU" sz="900" dirty="0"/>
              <a:t> (участок от </a:t>
            </a:r>
            <a:r>
              <a:rPr lang="ru-RU" sz="900" dirty="0" err="1"/>
              <a:t>ул.Строителей</a:t>
            </a:r>
            <a:r>
              <a:rPr lang="ru-RU" sz="900" dirty="0"/>
              <a:t> до пожарной части). </a:t>
            </a:r>
            <a:r>
              <a:rPr lang="ru-RU" sz="900" dirty="0" err="1"/>
              <a:t>ул.Строителей</a:t>
            </a:r>
            <a:r>
              <a:rPr lang="ru-RU" sz="900" dirty="0"/>
              <a:t> (участок от </a:t>
            </a:r>
            <a:r>
              <a:rPr lang="ru-RU" sz="900" dirty="0" err="1"/>
              <a:t>ул.Химиков</a:t>
            </a:r>
            <a:r>
              <a:rPr lang="ru-RU" sz="900" dirty="0"/>
              <a:t> до </a:t>
            </a:r>
            <a:r>
              <a:rPr lang="ru-RU" sz="900" dirty="0" err="1"/>
              <a:t>ул.Алмазная</a:t>
            </a:r>
            <a:r>
              <a:rPr lang="ru-RU" sz="900" dirty="0"/>
              <a:t>), </a:t>
            </a:r>
            <a:r>
              <a:rPr lang="ru-RU" sz="900" dirty="0" err="1"/>
              <a:t>ул.Химиков</a:t>
            </a:r>
            <a:r>
              <a:rPr lang="ru-RU" sz="900" dirty="0"/>
              <a:t> (участок от </a:t>
            </a:r>
            <a:r>
              <a:rPr lang="ru-RU" sz="900" dirty="0" err="1"/>
              <a:t>ул.Строителей</a:t>
            </a:r>
            <a:r>
              <a:rPr lang="ru-RU" sz="900" dirty="0"/>
              <a:t> до </a:t>
            </a:r>
            <a:r>
              <a:rPr lang="ru-RU" sz="900" dirty="0" err="1"/>
              <a:t>ул.Трактовая</a:t>
            </a:r>
            <a:r>
              <a:rPr lang="ru-RU" sz="900" dirty="0"/>
              <a:t>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915816" y="5445224"/>
            <a:ext cx="5890526" cy="5078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900" dirty="0" smtClean="0"/>
              <a:t> </a:t>
            </a:r>
            <a:r>
              <a:rPr lang="ru-RU" sz="900" dirty="0"/>
              <a:t>Ремонт автомобильных дорог в </a:t>
            </a:r>
            <a:r>
              <a:rPr lang="ru-RU" sz="900" dirty="0" err="1"/>
              <a:t>п.Сарс</a:t>
            </a:r>
            <a:r>
              <a:rPr lang="ru-RU" sz="900" dirty="0"/>
              <a:t> по </a:t>
            </a:r>
            <a:r>
              <a:rPr lang="ru-RU" sz="900" dirty="0" err="1"/>
              <a:t>ул.Мира</a:t>
            </a:r>
            <a:r>
              <a:rPr lang="ru-RU" sz="900" dirty="0"/>
              <a:t> (участок от д.№2 до д.№53), </a:t>
            </a:r>
            <a:r>
              <a:rPr lang="ru-RU" sz="900" dirty="0" err="1"/>
              <a:t>ул.Ленина</a:t>
            </a:r>
            <a:r>
              <a:rPr lang="ru-RU" sz="900" dirty="0"/>
              <a:t> (участок от д.№2 до д.№49), </a:t>
            </a:r>
            <a:r>
              <a:rPr lang="ru-RU" sz="900" dirty="0" err="1"/>
              <a:t>ул.Уральская</a:t>
            </a:r>
            <a:r>
              <a:rPr lang="ru-RU" sz="900" dirty="0"/>
              <a:t> (участок от д.№2 до д.№35), ул.19 Партсъезд (участок от дома №63 по </a:t>
            </a:r>
            <a:r>
              <a:rPr lang="ru-RU" sz="900" dirty="0" err="1"/>
              <a:t>ул.Советская</a:t>
            </a:r>
            <a:r>
              <a:rPr lang="ru-RU" sz="900" dirty="0"/>
              <a:t> до дома №6 по </a:t>
            </a:r>
            <a:r>
              <a:rPr lang="ru-RU" sz="900" dirty="0" err="1"/>
              <a:t>ул.Калинина</a:t>
            </a:r>
            <a:r>
              <a:rPr lang="ru-RU" sz="900" dirty="0"/>
              <a:t>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915816" y="3573016"/>
            <a:ext cx="5890526" cy="2308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/>
              <a:t>Ремонт автомобильной дороги «Октябрьский-</a:t>
            </a:r>
            <a:r>
              <a:rPr lang="ru-RU" sz="900" dirty="0" err="1"/>
              <a:t>Леун</a:t>
            </a:r>
            <a:r>
              <a:rPr lang="ru-RU" sz="900" dirty="0"/>
              <a:t>», участок 29+000-32+300 км, протяженностью 3,3 </a:t>
            </a:r>
            <a:r>
              <a:rPr lang="ru-RU" sz="900" dirty="0" smtClean="0"/>
              <a:t>км  </a:t>
            </a:r>
            <a:endParaRPr lang="ru-RU" sz="900" dirty="0"/>
          </a:p>
        </p:txBody>
      </p:sp>
      <p:sp>
        <p:nvSpPr>
          <p:cNvPr id="49" name="TextBox 48"/>
          <p:cNvSpPr txBox="1"/>
          <p:nvPr/>
        </p:nvSpPr>
        <p:spPr>
          <a:xfrm>
            <a:off x="2915816" y="6021288"/>
            <a:ext cx="5890526" cy="2308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/>
              <a:t>Ремонт автомобильной дороги «Богородск-</a:t>
            </a:r>
            <a:r>
              <a:rPr lang="ru-RU" sz="900" dirty="0" err="1"/>
              <a:t>Басино</a:t>
            </a:r>
            <a:r>
              <a:rPr lang="ru-RU" sz="900" dirty="0"/>
              <a:t>»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175687" y="1196752"/>
            <a:ext cx="1630655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Иные источники поступления</a:t>
            </a:r>
          </a:p>
          <a:p>
            <a:pPr algn="ctr"/>
            <a:r>
              <a:rPr lang="ru-RU" sz="1200" dirty="0" smtClean="0"/>
              <a:t>3 158,0  </a:t>
            </a:r>
            <a:r>
              <a:rPr lang="ru-RU" sz="1200" dirty="0"/>
              <a:t>тыс. руб.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7877CFE-F76E-4C92-A84F-3AE520846910}"/>
              </a:ext>
            </a:extLst>
          </p:cNvPr>
          <p:cNvSpPr txBox="1"/>
          <p:nvPr/>
        </p:nvSpPr>
        <p:spPr>
          <a:xfrm>
            <a:off x="3635896" y="2201089"/>
            <a:ext cx="217003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b="1" dirty="0" smtClean="0"/>
              <a:t>80 608  тыс</a:t>
            </a:r>
            <a:r>
              <a:rPr lang="ru-RU" sz="1350" b="1" dirty="0"/>
              <a:t>. руб.</a:t>
            </a:r>
          </a:p>
          <a:p>
            <a:endParaRPr lang="ru-RU" sz="1350" dirty="0"/>
          </a:p>
        </p:txBody>
      </p:sp>
      <p:sp>
        <p:nvSpPr>
          <p:cNvPr id="26" name="TextBox 25"/>
          <p:cNvSpPr txBox="1"/>
          <p:nvPr/>
        </p:nvSpPr>
        <p:spPr>
          <a:xfrm>
            <a:off x="2915816" y="6309320"/>
            <a:ext cx="5890526" cy="2308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900" dirty="0" smtClean="0"/>
              <a:t>Нераспределенный остаток – 6 599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2017774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409158"/>
              </p:ext>
            </p:extLst>
          </p:nvPr>
        </p:nvGraphicFramePr>
        <p:xfrm>
          <a:off x="179512" y="764704"/>
          <a:ext cx="4464496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913232132"/>
              </p:ext>
            </p:extLst>
          </p:nvPr>
        </p:nvGraphicFramePr>
        <p:xfrm>
          <a:off x="4889624" y="836712"/>
          <a:ext cx="4248472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7504" y="188640"/>
            <a:ext cx="8928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Направления расходования  субсидий, предоставленных из бюджета Пермского края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17219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капитального строительства, </a:t>
            </a:r>
            <a:r>
              <a:rPr lang="ru-RU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9759626"/>
              </p:ext>
            </p:extLst>
          </p:nvPr>
        </p:nvGraphicFramePr>
        <p:xfrm>
          <a:off x="251517" y="1196752"/>
          <a:ext cx="8640964" cy="5544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05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401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401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6010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6010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05771">
                <a:tc rowSpan="2">
                  <a:txBody>
                    <a:bodyPr/>
                    <a:lstStyle/>
                    <a:p>
                      <a:r>
                        <a:rPr lang="ru-RU" dirty="0"/>
                        <a:t>Наименование объектов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/>
                        <a:t>2019 год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577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Факт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Кр.б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М.б</a:t>
                      </a:r>
                      <a:r>
                        <a:rPr lang="ru-RU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421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 Реализация инвестиционного проекта «Приобретение     здания МКОУ «Щучье-Озерская средняя общеобразовательная школа» Октябрьского муниципального района Пермского края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269 405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269 405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241 617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27 788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756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Строительство спортивных объектов, устройство спортивных площадок и оснащение объектов спортивным оборудованием и инвентарем для занятий физической культурой и спортом (Строительство спортивной площадки в п. Тюш Октябрьского района Пермского края)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21 990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20 240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14 168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6 072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34256"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Строительство и приобретение жилых помещений для формирования специализированного жилищного фонда для обеспечения жилыми помещениями детей-сирот и детей, оставшихся без попечения родителей, лиц из числа детей-сирот и детей, оставшихся без попечения родителей, по договорам найма специализированных жилых помещений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22 287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20 725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20 725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52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+mn-lt"/>
                        </a:rPr>
                        <a:t>Обеспечение устойчивого сокращения непригодного для проживания жилого фонда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7 795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9486506"/>
                  </a:ext>
                </a:extLst>
              </a:tr>
              <a:tr h="405771">
                <a:tc>
                  <a:txBody>
                    <a:bodyPr/>
                    <a:lstStyle/>
                    <a:p>
                      <a:r>
                        <a:rPr lang="ru-RU" sz="1400" b="1" dirty="0"/>
                        <a:t>ИТОГО: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321 477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310 370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276 510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/>
                        <a:t>33 860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8147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об остатках средств бюджета Октябрьского муниципального района,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1867803"/>
              </p:ext>
            </p:extLst>
          </p:nvPr>
        </p:nvGraphicFramePr>
        <p:xfrm>
          <a:off x="1259632" y="1628800"/>
          <a:ext cx="6894999" cy="4809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87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62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56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Остаток средств бюджета муниципального района на 01 января 2020 года</a:t>
                      </a:r>
                    </a:p>
                  </a:txBody>
                  <a:tcPr marL="91250" marR="91250" marT="45594" marB="4559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83 874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250" marR="91250" marT="45594" marB="45594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0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том числе:</a:t>
                      </a:r>
                    </a:p>
                  </a:txBody>
                  <a:tcPr marL="91250" marR="91250" marT="45594" marB="4559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1250" marR="91250" marT="45594" marB="45594"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0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Остатки целевых средств федерального и краевого бюджетов</a:t>
                      </a:r>
                    </a:p>
                  </a:txBody>
                  <a:tcPr marL="91250" marR="91250" marT="45594" marB="4559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42 306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250" marR="91250" marT="45594" marB="45594"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6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Остатки целевых средств, переданные по соглашениям от городских и сельских поселений</a:t>
                      </a:r>
                    </a:p>
                  </a:txBody>
                  <a:tcPr marL="91250" marR="91250" marT="45594" marB="4559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1 867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250" marR="91250" marT="45594" marB="45594" anchor="ctr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56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Остатки целевых средств по родительской плате и питанию сотрудников образовательных учреждений</a:t>
                      </a:r>
                    </a:p>
                  </a:txBody>
                  <a:tcPr marL="91250" marR="91250" marT="45594" marB="4559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506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250" marR="91250" marT="45594" marB="45594" anchor="ctr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0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Безвозмездные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поступления от юридических лиц в дорожный фонд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250" marR="91250" marT="45594" marB="4559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250" marR="91250" marT="45594" marB="45594" anchor="ctr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0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Оборотно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-кассовая наличность</a:t>
                      </a:r>
                    </a:p>
                  </a:txBody>
                  <a:tcPr marL="91250" marR="91250" marT="45594" marB="4559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2 000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250" marR="91250" marT="45594" marB="45594" anchor="ctr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0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Средства дорожного фонда</a:t>
                      </a:r>
                    </a:p>
                  </a:txBody>
                  <a:tcPr marL="91250" marR="91250" marT="45594" marB="4559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6 544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250" marR="91250" marT="45594" marB="45594" anchor="ctr" horzOverflow="overflow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0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Остатки собственных средств бюджета</a:t>
                      </a:r>
                    </a:p>
                  </a:txBody>
                  <a:tcPr marL="91250" marR="91250" marT="45594" marB="4559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30 596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250" marR="91250" marT="45594" marB="45594" anchor="ctr" horzOverflow="overflow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5027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130425"/>
            <a:ext cx="8136904" cy="1470025"/>
          </a:xfrm>
        </p:spPr>
        <p:txBody>
          <a:bodyPr>
            <a:normAutofit fontScale="90000"/>
          </a:bodyPr>
          <a:lstStyle/>
          <a:p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бюджетов </a:t>
            </a:r>
            <a:b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поселений Октябрьского муниципального района </a:t>
            </a:r>
          </a:p>
        </p:txBody>
      </p:sp>
    </p:spTree>
    <p:extLst>
      <p:ext uri="{BB962C8B-B14F-4D97-AF65-F5344CB8AC3E}">
        <p14:creationId xmlns:p14="http://schemas.microsoft.com/office/powerpoint/2010/main" val="1356413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Общие характеристики бюджетов поселений, </a:t>
            </a:r>
            <a:br>
              <a:rPr lang="ru-RU" sz="2800" dirty="0"/>
            </a:br>
            <a:r>
              <a:rPr lang="ru-RU" sz="2800" dirty="0"/>
              <a:t>тыс. рублей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0638131"/>
              </p:ext>
            </p:extLst>
          </p:nvPr>
        </p:nvGraphicFramePr>
        <p:xfrm>
          <a:off x="467544" y="2277076"/>
          <a:ext cx="460851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34720" y="1547500"/>
            <a:ext cx="944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Доходы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31840" y="1547500"/>
            <a:ext cx="1005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Расходы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552059220"/>
              </p:ext>
            </p:extLst>
          </p:nvPr>
        </p:nvGraphicFramePr>
        <p:xfrm>
          <a:off x="5004048" y="2420888"/>
          <a:ext cx="3863752" cy="3510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580112" y="1916832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Дефицит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092280" y="1916832"/>
            <a:ext cx="1056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Дефицит</a:t>
            </a:r>
          </a:p>
        </p:txBody>
      </p:sp>
    </p:spTree>
    <p:extLst>
      <p:ext uri="{BB962C8B-B14F-4D97-AF65-F5344CB8AC3E}">
        <p14:creationId xmlns:p14="http://schemas.microsoft.com/office/powerpoint/2010/main" val="3410205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налоговых и неналоговых доходов бюджетов поселений в 2018 – 2019 годах, </a:t>
            </a:r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dirty="0"/>
              <a:t>.</a:t>
            </a: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81170432"/>
              </p:ext>
            </p:extLst>
          </p:nvPr>
        </p:nvGraphicFramePr>
        <p:xfrm>
          <a:off x="0" y="1196752"/>
          <a:ext cx="9144000" cy="5112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6370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бюджетов поселений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2019 год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12886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29424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568952" cy="1470025"/>
          </a:xfrm>
        </p:spPr>
        <p:txBody>
          <a:bodyPr>
            <a:normAutofit fontScale="90000"/>
          </a:bodyPr>
          <a:lstStyle/>
          <a:p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Консолидированный</a:t>
            </a:r>
            <a:b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Октябрьского муниципального района</a:t>
            </a:r>
          </a:p>
        </p:txBody>
      </p:sp>
    </p:spTree>
    <p:extLst>
      <p:ext uri="{BB962C8B-B14F-4D97-AF65-F5344CB8AC3E}">
        <p14:creationId xmlns:p14="http://schemas.microsoft.com/office/powerpoint/2010/main" val="9468634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доходов консолидированного бюджета Октябрьского муниципального района в 2018-2019 годах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7283210"/>
              </p:ext>
            </p:extLst>
          </p:nvPr>
        </p:nvGraphicFramePr>
        <p:xfrm>
          <a:off x="457200" y="1600201"/>
          <a:ext cx="8229600" cy="3701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2411760" y="5445224"/>
            <a:ext cx="2088232" cy="8640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38,3 тыс. рублей на 1 жителя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04048" y="5445224"/>
            <a:ext cx="2088232" cy="86409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tx1"/>
                </a:solidFill>
              </a:rPr>
              <a:t>46,9 </a:t>
            </a:r>
            <a:r>
              <a:rPr lang="ru-RU" dirty="0">
                <a:solidFill>
                  <a:schemeClr val="tx1"/>
                </a:solidFill>
              </a:rPr>
              <a:t>тыс. рублей на 1 жителя</a:t>
            </a:r>
          </a:p>
        </p:txBody>
      </p:sp>
    </p:spTree>
    <p:extLst>
      <p:ext uri="{BB962C8B-B14F-4D97-AF65-F5344CB8AC3E}">
        <p14:creationId xmlns:p14="http://schemas.microsoft.com/office/powerpoint/2010/main" val="733698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FBFCB713-D55F-456F-847E-8E83D71B6C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2708" y="517281"/>
            <a:ext cx="8124092" cy="1012580"/>
          </a:xfrm>
        </p:spPr>
        <p:txBody>
          <a:bodyPr/>
          <a:lstStyle/>
          <a:p>
            <a:pPr marL="1028726" indent="-1028726"/>
            <a:r>
              <a:rPr lang="ru-RU" altLang="ru-RU" sz="2215" b="1" i="1" u="sng" dirty="0"/>
              <a:t>1. Общие характеристики бюджета района, </a:t>
            </a:r>
            <a:r>
              <a:rPr lang="ru-RU" altLang="ru-RU" sz="2215" b="1" i="1" u="sng" dirty="0" err="1"/>
              <a:t>тыс.руб</a:t>
            </a:r>
            <a:r>
              <a:rPr lang="ru-RU" altLang="ru-RU" sz="2215" b="1" i="1" u="sng" dirty="0"/>
              <a:t>.</a:t>
            </a:r>
          </a:p>
        </p:txBody>
      </p:sp>
      <p:graphicFrame>
        <p:nvGraphicFramePr>
          <p:cNvPr id="3125" name="Group 53">
            <a:extLst>
              <a:ext uri="{FF2B5EF4-FFF2-40B4-BE49-F238E27FC236}">
                <a16:creationId xmlns:a16="http://schemas.microsoft.com/office/drawing/2014/main" xmlns="" id="{FD363656-5CEA-410E-AFD7-1667D21C987C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591495727"/>
              </p:ext>
            </p:extLst>
          </p:nvPr>
        </p:nvGraphicFramePr>
        <p:xfrm>
          <a:off x="562708" y="1554325"/>
          <a:ext cx="7953757" cy="4610979"/>
        </p:xfrm>
        <a:graphic>
          <a:graphicData uri="http://schemas.openxmlformats.org/drawingml/2006/table">
            <a:tbl>
              <a:tblPr/>
              <a:tblGrid>
                <a:gridCol w="18907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816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16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362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999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6352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0022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Показатели</a:t>
                      </a:r>
                    </a:p>
                  </a:txBody>
                  <a:tcPr marL="84231" marR="84231" marT="42121" marB="421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2018 год</a:t>
                      </a: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4B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2019 год</a:t>
                      </a: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956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Факт</a:t>
                      </a: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План (уточненный)</a:t>
                      </a: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Факт</a:t>
                      </a: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%</a:t>
                      </a: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4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561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Доходы</a:t>
                      </a:r>
                    </a:p>
                  </a:txBody>
                  <a:tcPr marL="84231" marR="84231" marT="42121" marB="421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924 799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1 169 829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1 182 603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26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Расходы</a:t>
                      </a:r>
                    </a:p>
                  </a:txBody>
                  <a:tcPr marL="84231" marR="84231" marT="42121" marB="421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868 506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34" marR="7034" marT="70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1 243 641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34" marR="7034" marT="70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4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1 179 248</a:t>
                      </a:r>
                      <a:endParaRPr lang="ru-RU" sz="13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34" marR="7034" marT="703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342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Дефицит (-)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Профицит (+)</a:t>
                      </a:r>
                    </a:p>
                  </a:txBody>
                  <a:tcPr marL="84231" marR="84231" marT="42121" marB="4212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+56 292,8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-58 024,4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+3 355,7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marL="84231" marR="84231" marT="42121" marB="421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D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7452" name="Rectangle 4">
            <a:extLst>
              <a:ext uri="{FF2B5EF4-FFF2-40B4-BE49-F238E27FC236}">
                <a16:creationId xmlns:a16="http://schemas.microsoft.com/office/drawing/2014/main" xmlns="" id="{A1D032A6-D833-4DBD-A22E-AE1355E6B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3769"/>
            <a:ext cx="9144000" cy="63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662"/>
          </a:p>
        </p:txBody>
      </p:sp>
    </p:spTree>
  </p:cSld>
  <p:clrMapOvr>
    <a:masterClrMapping/>
  </p:clrMapOvr>
  <p:transition spd="med">
    <p:zoom dir="in"/>
    <p:sndAc>
      <p:stSnd>
        <p:snd r:embed="rId3" name="camera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исполнения по основным налоговым доходам консолидированного бюджета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2018 – 2019 годы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2552088"/>
              </p:ext>
            </p:extLst>
          </p:nvPr>
        </p:nvGraphicFramePr>
        <p:xfrm>
          <a:off x="467544" y="206084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1749177"/>
            <a:ext cx="1343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28052869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562708" y="1529862"/>
            <a:ext cx="822960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4800" u="sng" dirty="0">
                <a:solidFill>
                  <a:schemeClr val="tx2"/>
                </a:solidFill>
                <a:latin typeface="Arial Black" panose="020B0A04020102020204" pitchFamily="34" charset="0"/>
                <a:cs typeface="Andalus" panose="02020603050405020304" pitchFamily="18" charset="-78"/>
              </a:rPr>
              <a:t>Спасибо за внимание!</a:t>
            </a:r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0" y="263769"/>
            <a:ext cx="9144000" cy="63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662"/>
          </a:p>
        </p:txBody>
      </p:sp>
    </p:spTree>
    <p:extLst>
      <p:ext uri="{BB962C8B-B14F-4D97-AF65-F5344CB8AC3E}">
        <p14:creationId xmlns:p14="http://schemas.microsoft.com/office/powerpoint/2010/main" val="3481643379"/>
      </p:ext>
    </p:extLst>
  </p:cSld>
  <p:clrMapOvr>
    <a:masterClrMapping/>
  </p:clrMapOvr>
  <p:transition spd="med">
    <p:zoom dir="in"/>
    <p:sndAc>
      <p:stSnd>
        <p:snd r:embed="rId2" name="camera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районного бюджета 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4035020"/>
              </p:ext>
            </p:extLst>
          </p:nvPr>
        </p:nvGraphicFramePr>
        <p:xfrm>
          <a:off x="457200" y="1600200"/>
          <a:ext cx="8363272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2812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доходов в районный 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в 2019 году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1380324"/>
              </p:ext>
            </p:extLst>
          </p:nvPr>
        </p:nvGraphicFramePr>
        <p:xfrm>
          <a:off x="179512" y="1600200"/>
          <a:ext cx="8784976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Наименование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/>
                        <a:t>Факт 2018 года, </a:t>
                      </a:r>
                      <a:r>
                        <a:rPr lang="ru-RU" sz="1400" baseline="0" dirty="0" err="1"/>
                        <a:t>тыс.руб</a:t>
                      </a:r>
                      <a:r>
                        <a:rPr lang="ru-RU" sz="1400" baseline="0" dirty="0"/>
                        <a:t>.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Уточненный план на 2019 год </a:t>
                      </a:r>
                      <a:r>
                        <a:rPr lang="ru-RU" sz="1400" dirty="0" err="1"/>
                        <a:t>тыс.руб</a:t>
                      </a:r>
                      <a:r>
                        <a:rPr lang="ru-RU" sz="1400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Исполнено 2019 год </a:t>
                      </a:r>
                      <a:r>
                        <a:rPr lang="ru-RU" sz="1400" dirty="0" err="1"/>
                        <a:t>тыс.руб</a:t>
                      </a:r>
                      <a:r>
                        <a:rPr lang="ru-RU" sz="1400" dirty="0"/>
                        <a:t>.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% от годового плана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Темп роста к 2018 ,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/>
                        <a:t>Всего доходов, из них: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924 799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1 169 829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1 182 603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101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128</a:t>
                      </a:r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/>
                        <a:t>Налоговые и неналоговые доходы, в том числе: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148  164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142 742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150 206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105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101</a:t>
                      </a:r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/>
                        <a:t>налоговые доходы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92 366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91 234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97 561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107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106</a:t>
                      </a:r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/>
                        <a:t>неналоговые</a:t>
                      </a:r>
                      <a:r>
                        <a:rPr lang="ru-RU" sz="1400" i="1" baseline="0" dirty="0"/>
                        <a:t> доходы</a:t>
                      </a:r>
                      <a:endParaRPr lang="ru-RU" sz="1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55 798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51 508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52 645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102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94</a:t>
                      </a:r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/>
                        <a:t>Безвозмездные поступления, в том числе: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776 635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1 027 087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1 032 397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101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133</a:t>
                      </a:r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/>
                        <a:t>дотации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242 086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249 988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249 913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100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103</a:t>
                      </a:r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/>
                        <a:t>субсидии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99 316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334 414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328 781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98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331</a:t>
                      </a:r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/>
                        <a:t>субвенции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415 683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411 278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418 934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102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101</a:t>
                      </a:r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/>
                        <a:t>иные</a:t>
                      </a:r>
                      <a:r>
                        <a:rPr lang="ru-RU" sz="1400" i="1" baseline="0" dirty="0"/>
                        <a:t> межбюджетные трансферты</a:t>
                      </a:r>
                      <a:endParaRPr lang="ru-RU" sz="1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2 531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20 525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28 819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140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  <a:r>
                        <a:rPr lang="en-US" sz="1400" baseline="0" dirty="0"/>
                        <a:t> 139</a:t>
                      </a:r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2478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основных налоговых доходов в районный бюджет в 2019 году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0658962"/>
              </p:ext>
            </p:extLst>
          </p:nvPr>
        </p:nvGraphicFramePr>
        <p:xfrm>
          <a:off x="251520" y="1600200"/>
          <a:ext cx="8712967" cy="272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08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73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17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107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614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Наименование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Факт 201</a:t>
                      </a:r>
                      <a:r>
                        <a:rPr lang="en-US" sz="1400" dirty="0"/>
                        <a:t>8</a:t>
                      </a:r>
                      <a:r>
                        <a:rPr lang="ru-RU" sz="1400" dirty="0"/>
                        <a:t> год</a:t>
                      </a:r>
                      <a:r>
                        <a:rPr lang="ru-RU" sz="1400" baseline="0" dirty="0"/>
                        <a:t> </a:t>
                      </a:r>
                      <a:r>
                        <a:rPr lang="ru-RU" sz="1400" baseline="0" dirty="0" err="1"/>
                        <a:t>тыс.руб</a:t>
                      </a:r>
                      <a:r>
                        <a:rPr lang="ru-RU" sz="1400" baseline="0" dirty="0"/>
                        <a:t>.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Уточненный план на 2019 год </a:t>
                      </a:r>
                      <a:r>
                        <a:rPr lang="ru-RU" sz="1400" dirty="0" err="1"/>
                        <a:t>тыс.руб</a:t>
                      </a:r>
                      <a:r>
                        <a:rPr lang="ru-RU" sz="1400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Исполнено  2019 год </a:t>
                      </a:r>
                      <a:r>
                        <a:rPr lang="ru-RU" sz="1400" dirty="0" err="1"/>
                        <a:t>тыс.руб</a:t>
                      </a:r>
                      <a:r>
                        <a:rPr lang="ru-RU" sz="1400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 % от годового плана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Темп роста к 2018 году,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/>
                        <a:t>Налог на доходы физических лиц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63 677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62 600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67 612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108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106</a:t>
                      </a:r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/>
                        <a:t>Налоги на совокупный</a:t>
                      </a:r>
                      <a:r>
                        <a:rPr lang="ru-RU" sz="1400" b="1" baseline="0" dirty="0"/>
                        <a:t> доход</a:t>
                      </a:r>
                      <a:endParaRPr lang="ru-RU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5 821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5 421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5 388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99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93</a:t>
                      </a:r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/>
                        <a:t>Акцизы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7 984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9 344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9 124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98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114</a:t>
                      </a:r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/>
                        <a:t>Налоги на имущество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13 032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11 869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13 246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112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102</a:t>
                      </a:r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969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Поступление основных неналоговых доходов в районный бюджет в 2019 году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4420334"/>
              </p:ext>
            </p:extLst>
          </p:nvPr>
        </p:nvGraphicFramePr>
        <p:xfrm>
          <a:off x="179514" y="1600200"/>
          <a:ext cx="8784972" cy="184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2413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Наименование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Факт 201</a:t>
                      </a:r>
                      <a:r>
                        <a:rPr lang="en-US" sz="1400" dirty="0"/>
                        <a:t>8</a:t>
                      </a:r>
                      <a:r>
                        <a:rPr lang="ru-RU" sz="1400" dirty="0"/>
                        <a:t> год</a:t>
                      </a:r>
                      <a:r>
                        <a:rPr lang="ru-RU" sz="1400" baseline="0" dirty="0"/>
                        <a:t> </a:t>
                      </a:r>
                      <a:r>
                        <a:rPr lang="ru-RU" sz="1400" baseline="0" dirty="0" err="1"/>
                        <a:t>тыс.руб</a:t>
                      </a:r>
                      <a:r>
                        <a:rPr lang="ru-RU" sz="1400" baseline="0" dirty="0"/>
                        <a:t>.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Уточненный план на 2019 год </a:t>
                      </a:r>
                      <a:r>
                        <a:rPr lang="ru-RU" sz="1400" dirty="0" err="1"/>
                        <a:t>тыс.руб</a:t>
                      </a:r>
                      <a:r>
                        <a:rPr lang="ru-RU" sz="1400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Исполнено 2019 год </a:t>
                      </a:r>
                      <a:r>
                        <a:rPr lang="ru-RU" sz="1400" dirty="0" err="1"/>
                        <a:t>тыс.руб</a:t>
                      </a:r>
                      <a:r>
                        <a:rPr lang="ru-RU" sz="1400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 % от годового плана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Темп роста к </a:t>
                      </a:r>
                      <a:r>
                        <a:rPr lang="ru-RU" sz="1400"/>
                        <a:t>2018 году, %</a:t>
                      </a:r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/>
                        <a:t>Аренда земли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37 043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33 222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32 853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89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/>
                        <a:t>Аренда имущества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481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518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495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103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/>
                        <a:t>Продажа</a:t>
                      </a:r>
                      <a:r>
                        <a:rPr lang="ru-RU" sz="1400" b="1" baseline="0" dirty="0"/>
                        <a:t> земли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1 886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1 645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1 875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99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031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районного бюджета по отраслям в </a:t>
            </a:r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6765133"/>
              </p:ext>
            </p:extLst>
          </p:nvPr>
        </p:nvGraphicFramePr>
        <p:xfrm>
          <a:off x="107504" y="1556792"/>
          <a:ext cx="892899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7132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Управленческая структура расходов в 2019 году, тыс. руб.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4234036"/>
              </p:ext>
            </p:extLst>
          </p:nvPr>
        </p:nvGraphicFramePr>
        <p:xfrm>
          <a:off x="899592" y="1417638"/>
          <a:ext cx="7787207" cy="3376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07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16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48966">
                  <a:extLst>
                    <a:ext uri="{9D8B030D-6E8A-4147-A177-3AD203B41FA5}">
                      <a16:colId xmlns:a16="http://schemas.microsoft.com/office/drawing/2014/main" xmlns="" val="1715075870"/>
                    </a:ext>
                  </a:extLst>
                </a:gridCol>
                <a:gridCol w="11112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217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4238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07492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Направление расходов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Факт 201</a:t>
                      </a:r>
                      <a:r>
                        <a:rPr lang="en-US" sz="1400" dirty="0"/>
                        <a:t>8</a:t>
                      </a:r>
                      <a:r>
                        <a:rPr lang="ru-RU" sz="1400" dirty="0"/>
                        <a:t> год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Уточненный план 2019 г.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Исполнено 2019 год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 % от исполнения плана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Темп роста к </a:t>
                      </a:r>
                      <a:r>
                        <a:rPr lang="ru-RU" sz="1400"/>
                        <a:t>2018 году, %</a:t>
                      </a:r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1881">
                <a:tc>
                  <a:txBody>
                    <a:bodyPr/>
                    <a:lstStyle/>
                    <a:p>
                      <a:r>
                        <a:rPr lang="ru-RU" sz="1400" b="1" dirty="0"/>
                        <a:t>Инвестиционные расходы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21 047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321 477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310 370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1475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1881">
                <a:tc>
                  <a:txBody>
                    <a:bodyPr/>
                    <a:lstStyle/>
                    <a:p>
                      <a:r>
                        <a:rPr lang="ru-RU" sz="1400" b="1" dirty="0"/>
                        <a:t>Мероприятия развития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108 415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86 381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79 752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74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1881">
                <a:tc>
                  <a:txBody>
                    <a:bodyPr/>
                    <a:lstStyle/>
                    <a:p>
                      <a:r>
                        <a:rPr lang="ru-RU" sz="1400" b="1" dirty="0"/>
                        <a:t>Меры социальной поддержки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62 035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71 280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63 736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103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1881">
                <a:tc>
                  <a:txBody>
                    <a:bodyPr/>
                    <a:lstStyle/>
                    <a:p>
                      <a:r>
                        <a:rPr lang="ru-RU" sz="1400" b="1" dirty="0"/>
                        <a:t>Текущие расходы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516 391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592 254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557 454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108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22898525"/>
                  </a:ext>
                </a:extLst>
              </a:tr>
              <a:tr h="421881">
                <a:tc>
                  <a:txBody>
                    <a:bodyPr/>
                    <a:lstStyle/>
                    <a:p>
                      <a:r>
                        <a:rPr lang="ru-RU" sz="1400" b="1" dirty="0"/>
                        <a:t>Прочие расходы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160</a:t>
                      </a:r>
                      <a:r>
                        <a:rPr lang="ru-RU" sz="1400" baseline="0" dirty="0" smtClean="0"/>
                        <a:t> 618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172 249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167 936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105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86306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1732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Расходы в разрезе муниципальных программ, </a:t>
            </a:r>
            <a:r>
              <a:rPr lang="ru-RU" sz="2800" b="1" dirty="0" err="1"/>
              <a:t>тыс.руб</a:t>
            </a:r>
            <a:r>
              <a:rPr lang="ru-RU" sz="2800" b="1" dirty="0"/>
              <a:t>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551826"/>
              </p:ext>
            </p:extLst>
          </p:nvPr>
        </p:nvGraphicFramePr>
        <p:xfrm>
          <a:off x="251520" y="1268760"/>
          <a:ext cx="8640959" cy="5513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74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687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110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937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41201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Факт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% к плану 2019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Темп к 2018,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Муниципальная программа Октябрьского района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1187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/>
                        <a:t>1 142 051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/>
                        <a:t>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/>
                        <a:t>136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/>
                        <a:t>ВСЕГО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79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79 960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/>
                        <a:t>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dirty="0"/>
                        <a:t>Комплексное развитие систем жизнеобеспечения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1187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/>
                        <a:t>1 763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/>
                        <a:t>117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   Управление земельными ресурсами и имуществом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9637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+mn-lt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+mn-lt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+mn-lt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   Охрана окружающей среды, воспроизводство и использование природных ресурсов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291327664"/>
                  </a:ext>
                </a:extLst>
              </a:tr>
              <a:tr h="361187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+mn-lt"/>
                        </a:rPr>
                        <a:t>43 822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+mn-lt"/>
                        </a:rPr>
                        <a:t>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+mn-lt"/>
                        </a:rPr>
                        <a:t>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   Совершенствование муниципального управления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833267146"/>
                  </a:ext>
                </a:extLst>
              </a:tr>
              <a:tr h="361187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+mn-lt"/>
                        </a:rPr>
                        <a:t>734 262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+mn-lt"/>
                        </a:rPr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+mn-lt"/>
                        </a:rPr>
                        <a:t>158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   Развитие системы образования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276799749"/>
                  </a:ext>
                </a:extLst>
              </a:tr>
              <a:tr h="378321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+mn-lt"/>
                        </a:rPr>
                        <a:t>75 819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+mn-lt"/>
                        </a:rPr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+mn-lt"/>
                        </a:rPr>
                        <a:t>155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   Развитие сферы культуры, молодежной политики, спорта и физической культуры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722477891"/>
                  </a:ext>
                </a:extLst>
              </a:tr>
              <a:tr h="361187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+mn-lt"/>
                        </a:rPr>
                        <a:t>85 766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+mn-lt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+mn-lt"/>
                        </a:rPr>
                        <a:t>397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    Социальная поддержка граждан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413733346"/>
                  </a:ext>
                </a:extLst>
              </a:tr>
              <a:tr h="378321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+mn-lt"/>
                        </a:rPr>
                        <a:t>10 619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+mn-lt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+mn-lt"/>
                        </a:rPr>
                        <a:t>133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    Развитие сельского хозяйства и предпринимательства, устойчивое развитие сельских территорий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556611815"/>
                  </a:ext>
                </a:extLst>
              </a:tr>
              <a:tr h="361187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+mn-lt"/>
                        </a:rPr>
                        <a:t>96 133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+mn-lt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+mn-lt"/>
                        </a:rPr>
                        <a:t>105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    Управление муниципальными финансами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639190443"/>
                  </a:ext>
                </a:extLst>
              </a:tr>
              <a:tr h="361187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+mn-lt"/>
                        </a:rPr>
                        <a:t>3 468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+mn-lt"/>
                        </a:rPr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+mn-lt"/>
                        </a:rPr>
                        <a:t>132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    Обеспечение общественной безопасности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669109160"/>
                  </a:ext>
                </a:extLst>
              </a:tr>
              <a:tr h="361187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+mn-lt"/>
                        </a:rPr>
                        <a:t>820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+mn-lt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+mn-lt"/>
                        </a:rPr>
                        <a:t>178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    Обеспечение взаимодействия общества и власти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196574812"/>
                  </a:ext>
                </a:extLst>
              </a:tr>
              <a:tr h="378321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+mn-lt"/>
                        </a:rPr>
                        <a:t>9519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+mn-lt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+mn-lt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effectLst/>
                          <a:latin typeface="+mn-lt"/>
                        </a:rPr>
                        <a:t>    Развитие системы жилищно-коммунального хозяйства Октябрьского муниципального района Пермского края»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453072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68828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3666</TotalTime>
  <Words>1427</Words>
  <Application>Microsoft Office PowerPoint</Application>
  <PresentationFormat>Экран (4:3)</PresentationFormat>
  <Paragraphs>378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Об исполнении бюджета Октябрьского муниципального района за 2019 год</vt:lpstr>
      <vt:lpstr>1. Общие характеристики бюджета района, тыс.руб.</vt:lpstr>
      <vt:lpstr>Структура доходов районного бюджета  в тыс. рублей</vt:lpstr>
      <vt:lpstr>Поступление доходов в районный  бюджет в 2019 году</vt:lpstr>
      <vt:lpstr>Поступление основных налоговых доходов в районный бюджет в 2019 году</vt:lpstr>
      <vt:lpstr>Поступление основных неналоговых доходов в районный бюджет в 2019 году</vt:lpstr>
      <vt:lpstr>Структура расходов районного бюджета по отраслям в тыс. рублей</vt:lpstr>
      <vt:lpstr>Управленческая структура расходов в 2019 году, тыс. руб.</vt:lpstr>
      <vt:lpstr>Расходы в разрезе муниципальных программ, тыс.руб.</vt:lpstr>
      <vt:lpstr>Дорожный фонд Октябрьского муниципального района за 2019 год </vt:lpstr>
      <vt:lpstr>Презентация PowerPoint</vt:lpstr>
      <vt:lpstr>Объекты капитального строительства, тыс.руб.</vt:lpstr>
      <vt:lpstr>Сведения об остатках средств бюджета Октябрьского муниципального района, тыс.руб.</vt:lpstr>
      <vt:lpstr>Исполнение бюджетов  поселений Октябрьского муниципального района </vt:lpstr>
      <vt:lpstr>Общие характеристики бюджетов поселений,  тыс. рублей</vt:lpstr>
      <vt:lpstr>Динамика налоговых и неналоговых доходов бюджетов поселений в 2018 – 2019 годах, тыс.руб.</vt:lpstr>
      <vt:lpstr>Структура расходов бюджетов поселений  за 2019 год</vt:lpstr>
      <vt:lpstr>Консолидированный бюджет Октябрьского муниципального района</vt:lpstr>
      <vt:lpstr>Исполнение доходов консолидированного бюджета Октябрьского муниципального района в 2018-2019 годах</vt:lpstr>
      <vt:lpstr>Динамика исполнения по основным налоговым доходам консолидированного бюджета за 2018 – 2019 годы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исполнении бюджета Октябрьского муниципального района за 2017 год</dc:title>
  <dc:creator>oper</dc:creator>
  <cp:lastModifiedBy>Шульгина ОГ</cp:lastModifiedBy>
  <cp:revision>233</cp:revision>
  <cp:lastPrinted>2020-07-08T12:05:31Z</cp:lastPrinted>
  <dcterms:created xsi:type="dcterms:W3CDTF">2018-06-09T04:21:18Z</dcterms:created>
  <dcterms:modified xsi:type="dcterms:W3CDTF">2020-07-22T06:56:47Z</dcterms:modified>
</cp:coreProperties>
</file>