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8"/>
  </p:notesMasterIdLst>
  <p:sldIdLst>
    <p:sldId id="260" r:id="rId3"/>
    <p:sldId id="319" r:id="rId4"/>
    <p:sldId id="268" r:id="rId5"/>
    <p:sldId id="304" r:id="rId6"/>
    <p:sldId id="269" r:id="rId7"/>
    <p:sldId id="316" r:id="rId8"/>
    <p:sldId id="273" r:id="rId9"/>
    <p:sldId id="307" r:id="rId10"/>
    <p:sldId id="326" r:id="rId11"/>
    <p:sldId id="327" r:id="rId12"/>
    <p:sldId id="329" r:id="rId13"/>
    <p:sldId id="328" r:id="rId14"/>
    <p:sldId id="330" r:id="rId15"/>
    <p:sldId id="331" r:id="rId16"/>
    <p:sldId id="332" r:id="rId17"/>
    <p:sldId id="333" r:id="rId18"/>
    <p:sldId id="321" r:id="rId19"/>
    <p:sldId id="323" r:id="rId20"/>
    <p:sldId id="324" r:id="rId21"/>
    <p:sldId id="334" r:id="rId22"/>
    <p:sldId id="335" r:id="rId23"/>
    <p:sldId id="322" r:id="rId24"/>
    <p:sldId id="336" r:id="rId25"/>
    <p:sldId id="286" r:id="rId26"/>
    <p:sldId id="290" r:id="rId27"/>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86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56" d="100"/>
          <a:sy n="56" d="100"/>
        </p:scale>
        <p:origin x="-96" y="-13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6906583860116076E-2"/>
          <c:y val="2.0341732283464566E-2"/>
          <c:w val="0.92309341613988394"/>
          <c:h val="0.84587637795275594"/>
        </c:manualLayout>
      </c:layout>
      <c:barChart>
        <c:barDir val="col"/>
        <c:grouping val="clustered"/>
        <c:varyColors val="0"/>
        <c:ser>
          <c:idx val="0"/>
          <c:order val="0"/>
          <c:tx>
            <c:strRef>
              <c:f>Лист1!$A$7</c:f>
              <c:strCache>
                <c:ptCount val="1"/>
                <c:pt idx="0">
                  <c:v>Собственные доходы</c:v>
                </c:pt>
              </c:strCache>
            </c:strRef>
          </c:tx>
          <c:invertIfNegative val="0"/>
          <c:dLbls>
            <c:spPr>
              <a:noFill/>
              <a:ln>
                <a:noFill/>
              </a:ln>
              <a:effectLst/>
            </c:spPr>
            <c:txPr>
              <a:bodyPr wrap="square" lIns="38100" tIns="19050" rIns="38100" bIns="19050" anchor="ctr">
                <a:spAutoFit/>
              </a:bodyPr>
              <a:lstStyle/>
              <a:p>
                <a:pPr>
                  <a:defRPr sz="12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Лист1!$B$2:$E$5</c:f>
              <c:strCache>
                <c:ptCount val="4"/>
                <c:pt idx="0">
                  <c:v>2020 г.</c:v>
                </c:pt>
                <c:pt idx="1">
                  <c:v>2021</c:v>
                </c:pt>
                <c:pt idx="2">
                  <c:v>2022 г</c:v>
                </c:pt>
                <c:pt idx="3">
                  <c:v>2023 г</c:v>
                </c:pt>
              </c:strCache>
            </c:strRef>
          </c:cat>
          <c:val>
            <c:numRef>
              <c:f>Лист1!$B$7:$E$7</c:f>
              <c:numCache>
                <c:formatCode>_-* #,##0_р_._-;\-* #,##0_р_._-;_-* "-"??_р_._-;_-@_-</c:formatCode>
                <c:ptCount val="4"/>
                <c:pt idx="0">
                  <c:v>193.9</c:v>
                </c:pt>
                <c:pt idx="1">
                  <c:v>195</c:v>
                </c:pt>
                <c:pt idx="2">
                  <c:v>197.3</c:v>
                </c:pt>
                <c:pt idx="3">
                  <c:v>201.4</c:v>
                </c:pt>
              </c:numCache>
            </c:numRef>
          </c:val>
          <c:extLst xmlns:c16r2="http://schemas.microsoft.com/office/drawing/2015/06/chart">
            <c:ext xmlns:c16="http://schemas.microsoft.com/office/drawing/2014/chart" uri="{C3380CC4-5D6E-409C-BE32-E72D297353CC}">
              <c16:uniqueId val="{00000000-77AE-4447-8F17-A13DFF17E756}"/>
            </c:ext>
          </c:extLst>
        </c:ser>
        <c:ser>
          <c:idx val="1"/>
          <c:order val="1"/>
          <c:tx>
            <c:strRef>
              <c:f>Лист1!$A$8</c:f>
              <c:strCache>
                <c:ptCount val="1"/>
                <c:pt idx="0">
                  <c:v>Дотации</c:v>
                </c:pt>
              </c:strCache>
            </c:strRef>
          </c:tx>
          <c:spPr>
            <a:ln>
              <a:solidFill>
                <a:srgbClr val="C00000"/>
              </a:solidFill>
            </a:ln>
          </c:spPr>
          <c:invertIfNegative val="0"/>
          <c:dPt>
            <c:idx val="0"/>
            <c:invertIfNegative val="0"/>
            <c:bubble3D val="0"/>
            <c:spPr>
              <a:solidFill>
                <a:srgbClr val="990033"/>
              </a:solidFill>
              <a:ln>
                <a:solidFill>
                  <a:srgbClr val="C00000"/>
                </a:solidFill>
              </a:ln>
            </c:spPr>
            <c:extLst xmlns:c16r2="http://schemas.microsoft.com/office/drawing/2015/06/chart">
              <c:ext xmlns:c16="http://schemas.microsoft.com/office/drawing/2014/chart" uri="{C3380CC4-5D6E-409C-BE32-E72D297353CC}">
                <c16:uniqueId val="{00000002-77AE-4447-8F17-A13DFF17E756}"/>
              </c:ext>
            </c:extLst>
          </c:dPt>
          <c:dPt>
            <c:idx val="1"/>
            <c:invertIfNegative val="0"/>
            <c:bubble3D val="0"/>
            <c:spPr>
              <a:solidFill>
                <a:srgbClr val="990033"/>
              </a:solidFill>
              <a:ln>
                <a:solidFill>
                  <a:srgbClr val="860000"/>
                </a:solidFill>
              </a:ln>
            </c:spPr>
            <c:extLst xmlns:c16r2="http://schemas.microsoft.com/office/drawing/2015/06/chart">
              <c:ext xmlns:c16="http://schemas.microsoft.com/office/drawing/2014/chart" uri="{C3380CC4-5D6E-409C-BE32-E72D297353CC}">
                <c16:uniqueId val="{00000004-77AE-4447-8F17-A13DFF17E756}"/>
              </c:ext>
            </c:extLst>
          </c:dPt>
          <c:dPt>
            <c:idx val="2"/>
            <c:invertIfNegative val="0"/>
            <c:bubble3D val="0"/>
            <c:spPr>
              <a:solidFill>
                <a:srgbClr val="990033"/>
              </a:solidFill>
              <a:ln>
                <a:solidFill>
                  <a:srgbClr val="C00000"/>
                </a:solidFill>
              </a:ln>
            </c:spPr>
            <c:extLst xmlns:c16r2="http://schemas.microsoft.com/office/drawing/2015/06/chart">
              <c:ext xmlns:c16="http://schemas.microsoft.com/office/drawing/2014/chart" uri="{C3380CC4-5D6E-409C-BE32-E72D297353CC}">
                <c16:uniqueId val="{00000006-77AE-4447-8F17-A13DFF17E756}"/>
              </c:ext>
            </c:extLst>
          </c:dPt>
          <c:dPt>
            <c:idx val="3"/>
            <c:invertIfNegative val="0"/>
            <c:bubble3D val="0"/>
            <c:spPr>
              <a:solidFill>
                <a:srgbClr val="990033"/>
              </a:solidFill>
              <a:ln>
                <a:solidFill>
                  <a:srgbClr val="C00000"/>
                </a:solidFill>
              </a:ln>
            </c:spPr>
            <c:extLst xmlns:c16r2="http://schemas.microsoft.com/office/drawing/2015/06/chart">
              <c:ext xmlns:c16="http://schemas.microsoft.com/office/drawing/2014/chart" uri="{C3380CC4-5D6E-409C-BE32-E72D297353CC}">
                <c16:uniqueId val="{00000008-77AE-4447-8F17-A13DFF17E756}"/>
              </c:ext>
            </c:extLst>
          </c:dPt>
          <c:dLbls>
            <c:spPr>
              <a:noFill/>
              <a:ln>
                <a:noFill/>
              </a:ln>
              <a:effectLst/>
            </c:spPr>
            <c:txPr>
              <a:bodyPr wrap="square" lIns="38100" tIns="19050" rIns="38100" bIns="19050" anchor="ctr">
                <a:spAutoFit/>
              </a:bodyPr>
              <a:lstStyle/>
              <a:p>
                <a:pPr>
                  <a:defRPr sz="1200" b="1"/>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Лист1!$B$2:$E$5</c:f>
              <c:strCache>
                <c:ptCount val="4"/>
                <c:pt idx="0">
                  <c:v>2020 г.</c:v>
                </c:pt>
                <c:pt idx="1">
                  <c:v>2021</c:v>
                </c:pt>
                <c:pt idx="2">
                  <c:v>2022 г</c:v>
                </c:pt>
                <c:pt idx="3">
                  <c:v>2023 г</c:v>
                </c:pt>
              </c:strCache>
            </c:strRef>
          </c:cat>
          <c:val>
            <c:numRef>
              <c:f>Лист1!$B$8:$E$8</c:f>
              <c:numCache>
                <c:formatCode>_-* #,##0_р_._-;\-* #,##0_р_._-;_-* "-"??_р_._-;_-@_-</c:formatCode>
                <c:ptCount val="4"/>
                <c:pt idx="0">
                  <c:v>307</c:v>
                </c:pt>
                <c:pt idx="1">
                  <c:v>312.8</c:v>
                </c:pt>
                <c:pt idx="2">
                  <c:v>269.7</c:v>
                </c:pt>
                <c:pt idx="3">
                  <c:v>277.3</c:v>
                </c:pt>
              </c:numCache>
            </c:numRef>
          </c:val>
          <c:extLst xmlns:c16r2="http://schemas.microsoft.com/office/drawing/2015/06/chart">
            <c:ext xmlns:c16="http://schemas.microsoft.com/office/drawing/2014/chart" uri="{C3380CC4-5D6E-409C-BE32-E72D297353CC}">
              <c16:uniqueId val="{00000009-77AE-4447-8F17-A13DFF17E756}"/>
            </c:ext>
          </c:extLst>
        </c:ser>
        <c:dLbls>
          <c:showLegendKey val="0"/>
          <c:showVal val="0"/>
          <c:showCatName val="0"/>
          <c:showSerName val="0"/>
          <c:showPercent val="0"/>
          <c:showBubbleSize val="0"/>
        </c:dLbls>
        <c:gapWidth val="75"/>
        <c:overlap val="-25"/>
        <c:axId val="33303168"/>
        <c:axId val="33337728"/>
      </c:barChart>
      <c:catAx>
        <c:axId val="33303168"/>
        <c:scaling>
          <c:orientation val="minMax"/>
        </c:scaling>
        <c:delete val="0"/>
        <c:axPos val="b"/>
        <c:numFmt formatCode="General" sourceLinked="0"/>
        <c:majorTickMark val="none"/>
        <c:minorTickMark val="none"/>
        <c:tickLblPos val="nextTo"/>
        <c:txPr>
          <a:bodyPr/>
          <a:lstStyle/>
          <a:p>
            <a:pPr>
              <a:defRPr sz="1200" b="1"/>
            </a:pPr>
            <a:endParaRPr lang="ru-RU"/>
          </a:p>
        </c:txPr>
        <c:crossAx val="33337728"/>
        <c:crosses val="autoZero"/>
        <c:auto val="1"/>
        <c:lblAlgn val="ctr"/>
        <c:lblOffset val="100"/>
        <c:noMultiLvlLbl val="0"/>
      </c:catAx>
      <c:valAx>
        <c:axId val="33337728"/>
        <c:scaling>
          <c:orientation val="minMax"/>
        </c:scaling>
        <c:delete val="0"/>
        <c:axPos val="l"/>
        <c:majorGridlines/>
        <c:numFmt formatCode="_-* #,##0_р_._-;\-* #,##0_р_._-;_-* &quot;-&quot;??_р_._-;_-@_-" sourceLinked="1"/>
        <c:majorTickMark val="none"/>
        <c:minorTickMark val="none"/>
        <c:tickLblPos val="nextTo"/>
        <c:spPr>
          <a:ln w="9525">
            <a:noFill/>
          </a:ln>
        </c:spPr>
        <c:crossAx val="33303168"/>
        <c:crosses val="autoZero"/>
        <c:crossBetween val="between"/>
      </c:valAx>
      <c:spPr>
        <a:solidFill>
          <a:schemeClr val="accent1">
            <a:lumMod val="20000"/>
            <a:lumOff val="80000"/>
          </a:schemeClr>
        </a:solidFill>
      </c:spPr>
    </c:plotArea>
    <c:legend>
      <c:legendPos val="b"/>
      <c:layout/>
      <c:overlay val="0"/>
      <c:txPr>
        <a:bodyPr/>
        <a:lstStyle/>
        <a:p>
          <a:pPr>
            <a:defRPr b="1"/>
          </a:pPr>
          <a:endParaRPr lang="ru-RU"/>
        </a:p>
      </c:txPr>
    </c:legend>
    <c:plotVisOnly val="1"/>
    <c:dispBlanksAs val="gap"/>
    <c:showDLblsOverMax val="0"/>
  </c:chart>
  <c:spPr>
    <a:solidFill>
      <a:schemeClr val="accent1">
        <a:lumMod val="20000"/>
        <a:lumOff val="80000"/>
      </a:schemeClr>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339A29B-B839-403D-870D-378C063B27F6}" type="datetimeFigureOut">
              <a:rPr lang="ru-RU" smtClean="0"/>
              <a:t>29.10.2020</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8D3EBE2-E43E-4F09-A665-09EE77EEC036}" type="slidenum">
              <a:rPr lang="ru-RU" smtClean="0"/>
              <a:t>‹#›</a:t>
            </a:fld>
            <a:endParaRPr lang="ru-RU"/>
          </a:p>
        </p:txBody>
      </p:sp>
    </p:spTree>
    <p:extLst>
      <p:ext uri="{BB962C8B-B14F-4D97-AF65-F5344CB8AC3E}">
        <p14:creationId xmlns:p14="http://schemas.microsoft.com/office/powerpoint/2010/main" val="115311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9DA7C19A-8FD8-4137-854F-7C76DAAE1535}" type="slidenum">
              <a:rPr lang="ru-RU" smtClean="0">
                <a:solidFill>
                  <a:prstClr val="black"/>
                </a:solidFill>
              </a:rPr>
              <a:pPr/>
              <a:t>1</a:t>
            </a:fld>
            <a:endParaRPr lang="ru-RU" dirty="0">
              <a:solidFill>
                <a:prstClr val="black"/>
              </a:solidFill>
            </a:endParaRPr>
          </a:p>
        </p:txBody>
      </p:sp>
    </p:spTree>
    <p:extLst>
      <p:ext uri="{BB962C8B-B14F-4D97-AF65-F5344CB8AC3E}">
        <p14:creationId xmlns:p14="http://schemas.microsoft.com/office/powerpoint/2010/main" val="249183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altLang="ru-RU"/>
          </a:p>
        </p:txBody>
      </p:sp>
      <p:sp>
        <p:nvSpPr>
          <p:cNvPr id="18436"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BD74E533-789B-4CD6-AF80-16CDCD8F231E}" type="slidenum">
              <a:rPr lang="ru-RU" altLang="ru-RU"/>
              <a:pPr/>
              <a:t>2</a:t>
            </a:fld>
            <a:endParaRPr lang="ru-RU" altLang="ru-RU"/>
          </a:p>
        </p:txBody>
      </p:sp>
    </p:spTree>
    <p:extLst>
      <p:ext uri="{BB962C8B-B14F-4D97-AF65-F5344CB8AC3E}">
        <p14:creationId xmlns:p14="http://schemas.microsoft.com/office/powerpoint/2010/main" val="410727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a:xfrm>
            <a:off x="673788" y="5091710"/>
            <a:ext cx="5390305" cy="4652250"/>
          </a:xfrm>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DA7C19A-8FD8-4137-854F-7C76DAAE1535}" type="slidenum">
              <a:rPr lang="ru-RU" smtClean="0">
                <a:solidFill>
                  <a:prstClr val="black"/>
                </a:solidFill>
              </a:rPr>
              <a:pPr/>
              <a:t>7</a:t>
            </a:fld>
            <a:endParaRPr lang="ru-RU" dirty="0">
              <a:solidFill>
                <a:prstClr val="black"/>
              </a:solidFill>
            </a:endParaRPr>
          </a:p>
        </p:txBody>
      </p:sp>
    </p:spTree>
    <p:extLst>
      <p:ext uri="{BB962C8B-B14F-4D97-AF65-F5344CB8AC3E}">
        <p14:creationId xmlns:p14="http://schemas.microsoft.com/office/powerpoint/2010/main" val="280240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7290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22683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97245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9195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87327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55431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4515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63076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96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317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018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050507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4237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8458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add title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1202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quarter" idx="2"/>
          </p:nvPr>
        </p:nvSpPr>
        <p:spPr>
          <a:xfrm>
            <a:off x="6197600" y="1600200"/>
            <a:ext cx="5384800" cy="21859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Содержимое 4"/>
          <p:cNvSpPr>
            <a:spLocks noGrp="1"/>
          </p:cNvSpPr>
          <p:nvPr>
            <p:ph sz="quarter" idx="3"/>
          </p:nvPr>
        </p:nvSpPr>
        <p:spPr>
          <a:xfrm>
            <a:off x="6197600" y="3938589"/>
            <a:ext cx="5384800" cy="218757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Rectangle 4"/>
          <p:cNvSpPr>
            <a:spLocks noGrp="1" noChangeArrowheads="1"/>
          </p:cNvSpPr>
          <p:nvPr>
            <p:ph type="dt" sz="half" idx="10"/>
          </p:nvPr>
        </p:nvSpPr>
        <p:spPr>
          <a:ln/>
        </p:spPr>
        <p:txBody>
          <a:bodyPr/>
          <a:lstStyle>
            <a:lvl1pPr>
              <a:defRPr/>
            </a:lvl1pPr>
          </a:lstStyle>
          <a:p>
            <a:pPr>
              <a:defRPr/>
            </a:pPr>
            <a:fld id="{F2F3A15E-3535-49B9-BD16-CAD2DD7B57EF}" type="datetime1">
              <a:rPr lang="en-US">
                <a:solidFill>
                  <a:prstClr val="black">
                    <a:tint val="75000"/>
                  </a:prstClr>
                </a:solidFill>
              </a:rPr>
              <a:pPr>
                <a:defRPr/>
              </a:pPr>
              <a:t>10/29/2020</a:t>
            </a:fld>
            <a:endParaRPr lang="ru-RU" dirty="0">
              <a:solidFill>
                <a:prstClr val="black">
                  <a:tint val="75000"/>
                </a:prstClr>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ru-RU" dirty="0">
              <a:solidFill>
                <a:prstClr val="black">
                  <a:tint val="75000"/>
                </a:prstClr>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B04DD343-8324-4E8D-8361-4BE392026CC4}" type="slidenum">
              <a:rPr lang="ru-RU">
                <a:solidFill>
                  <a:prstClr val="black">
                    <a:tint val="75000"/>
                  </a:prstClr>
                </a:solidFill>
              </a:rPr>
              <a:pPr>
                <a:defRPr/>
              </a:pPr>
              <a:t>‹#›</a:t>
            </a:fld>
            <a:endParaRPr lang="ru-RU" dirty="0">
              <a:solidFill>
                <a:prstClr val="black">
                  <a:tint val="75000"/>
                </a:prstClr>
              </a:solidFill>
            </a:endParaRPr>
          </a:p>
        </p:txBody>
      </p:sp>
    </p:spTree>
    <p:extLst>
      <p:ext uri="{BB962C8B-B14F-4D97-AF65-F5344CB8AC3E}">
        <p14:creationId xmlns:p14="http://schemas.microsoft.com/office/powerpoint/2010/main" val="4245615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457200"/>
            <a:ext cx="10972800" cy="1371600"/>
          </a:xfrm>
        </p:spPr>
        <p:txBody>
          <a:bodyPr/>
          <a:lstStyle/>
          <a:p>
            <a:r>
              <a:rPr lang="ru-RU"/>
              <a:t>Образец заголовка</a:t>
            </a:r>
          </a:p>
        </p:txBody>
      </p:sp>
      <p:sp>
        <p:nvSpPr>
          <p:cNvPr id="3" name="Рисунок SmartArt 2"/>
          <p:cNvSpPr>
            <a:spLocks noGrp="1"/>
          </p:cNvSpPr>
          <p:nvPr>
            <p:ph type="dgm" idx="1"/>
          </p:nvPr>
        </p:nvSpPr>
        <p:spPr>
          <a:xfrm>
            <a:off x="609600" y="1981200"/>
            <a:ext cx="10972800" cy="3886200"/>
          </a:xfrm>
        </p:spPr>
        <p:txBody>
          <a:bodyPr rtlCol="0">
            <a:normAutofit/>
          </a:bodyPr>
          <a:lstStyle/>
          <a:p>
            <a:pPr lvl="0"/>
            <a:endParaRPr lang="ru-RU" noProof="0" dirty="0"/>
          </a:p>
        </p:txBody>
      </p:sp>
      <p:sp>
        <p:nvSpPr>
          <p:cNvPr id="4" name="Нижний колонтитул 3"/>
          <p:cNvSpPr>
            <a:spLocks noGrp="1"/>
          </p:cNvSpPr>
          <p:nvPr>
            <p:ph type="ftr" sz="quarter" idx="10"/>
          </p:nvPr>
        </p:nvSpPr>
        <p:spPr>
          <a:xfrm>
            <a:off x="4165600" y="6248400"/>
            <a:ext cx="3860800" cy="457200"/>
          </a:xfrm>
        </p:spPr>
        <p:txBody>
          <a:bodyPr/>
          <a:lstStyle>
            <a:lvl1pPr>
              <a:defRPr/>
            </a:lvl1pPr>
          </a:lstStyle>
          <a:p>
            <a:pPr>
              <a:defRPr/>
            </a:pPr>
            <a:endParaRPr lang="ru-RU" dirty="0">
              <a:solidFill>
                <a:srgbClr val="04617B">
                  <a:shade val="90000"/>
                </a:srgbClr>
              </a:solidFill>
            </a:endParaRPr>
          </a:p>
        </p:txBody>
      </p:sp>
      <p:sp>
        <p:nvSpPr>
          <p:cNvPr id="5" name="Номер слайда 4"/>
          <p:cNvSpPr>
            <a:spLocks noGrp="1"/>
          </p:cNvSpPr>
          <p:nvPr>
            <p:ph type="sldNum" sz="quarter" idx="11"/>
          </p:nvPr>
        </p:nvSpPr>
        <p:spPr>
          <a:xfrm>
            <a:off x="8737600" y="6248400"/>
            <a:ext cx="2844800" cy="457200"/>
          </a:xfrm>
        </p:spPr>
        <p:txBody>
          <a:bodyPr/>
          <a:lstStyle>
            <a:lvl1pPr>
              <a:defRPr/>
            </a:lvl1pPr>
          </a:lstStyle>
          <a:p>
            <a:pPr>
              <a:defRPr/>
            </a:pPr>
            <a:fld id="{9CA88B1C-87AD-4D21-94D7-6EE2FF125434}" type="slidenum">
              <a:rPr lang="ru-RU">
                <a:solidFill>
                  <a:srgbClr val="04617B">
                    <a:shade val="90000"/>
                  </a:srgbClr>
                </a:solidFill>
              </a:rPr>
              <a:pPr>
                <a:defRPr/>
              </a:pPr>
              <a:t>‹#›</a:t>
            </a:fld>
            <a:endParaRPr lang="ru-RU" dirty="0">
              <a:solidFill>
                <a:srgbClr val="04617B">
                  <a:shade val="90000"/>
                </a:srgbClr>
              </a:solidFill>
            </a:endParaRPr>
          </a:p>
        </p:txBody>
      </p:sp>
      <p:sp>
        <p:nvSpPr>
          <p:cNvPr id="6" name="Дата 5"/>
          <p:cNvSpPr>
            <a:spLocks noGrp="1"/>
          </p:cNvSpPr>
          <p:nvPr>
            <p:ph type="dt" sz="half" idx="12"/>
          </p:nvPr>
        </p:nvSpPr>
        <p:spPr>
          <a:xfrm>
            <a:off x="609600" y="6245225"/>
            <a:ext cx="2844800" cy="476250"/>
          </a:xfrm>
        </p:spPr>
        <p:txBody>
          <a:bodyPr/>
          <a:lstStyle>
            <a:lvl1pPr>
              <a:defRPr/>
            </a:lvl1pPr>
          </a:lstStyle>
          <a:p>
            <a:pPr>
              <a:defRPr/>
            </a:pPr>
            <a:endParaRPr lang="ru-RU" dirty="0">
              <a:solidFill>
                <a:srgbClr val="04617B">
                  <a:shade val="90000"/>
                </a:srgbClr>
              </a:solidFill>
            </a:endParaRPr>
          </a:p>
        </p:txBody>
      </p:sp>
    </p:spTree>
    <p:extLst>
      <p:ext uri="{BB962C8B-B14F-4D97-AF65-F5344CB8AC3E}">
        <p14:creationId xmlns:p14="http://schemas.microsoft.com/office/powerpoint/2010/main" val="376620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09033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73456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3217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5485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421829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8803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9583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3EF6C-E33F-4008-86F3-7F41C43E3FE9}" type="datetimeFigureOut">
              <a:rPr lang="ru-RU" smtClean="0">
                <a:solidFill>
                  <a:prstClr val="black">
                    <a:tint val="75000"/>
                  </a:prstClr>
                </a:solidFill>
              </a:rPr>
              <a:pPr/>
              <a:t>29.10.2020</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492C8-2041-4F74-875E-6C3386FA0258}"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22560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solidFill>
                  <a:prstClr val="black">
                    <a:tint val="75000"/>
                  </a:prstClr>
                </a:solidFill>
              </a:rPr>
              <a:pPr/>
              <a:t>10/29/2020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60559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C:\Users\alexa\Совет Глав и МО, совещания, выездные, лекции\1подложка для слайдов.jpg"/>
          <p:cNvPicPr>
            <a:picLocks noChangeAspect="1" noChangeArrowheads="1"/>
          </p:cNvPicPr>
          <p:nvPr/>
        </p:nvPicPr>
        <p:blipFill>
          <a:blip r:embed="rId3" cstate="print"/>
          <a:srcRect/>
          <a:stretch>
            <a:fillRect/>
          </a:stretch>
        </p:blipFill>
        <p:spPr bwMode="auto">
          <a:xfrm>
            <a:off x="1524000" y="1"/>
            <a:ext cx="9144000" cy="6857999"/>
          </a:xfrm>
          <a:prstGeom prst="rect">
            <a:avLst/>
          </a:prstGeom>
          <a:noFill/>
        </p:spPr>
      </p:pic>
      <p:sp>
        <p:nvSpPr>
          <p:cNvPr id="5" name="TextBox 4"/>
          <p:cNvSpPr txBox="1"/>
          <p:nvPr/>
        </p:nvSpPr>
        <p:spPr>
          <a:xfrm>
            <a:off x="2209800" y="609601"/>
            <a:ext cx="7924800" cy="5016758"/>
          </a:xfrm>
          <a:prstGeom prst="rect">
            <a:avLst/>
          </a:prstGeom>
          <a:noFill/>
        </p:spPr>
        <p:txBody>
          <a:bodyPr wrap="square" rtlCol="0">
            <a:spAutoFit/>
          </a:bodyPr>
          <a:lstStyle/>
          <a:p>
            <a:pPr algn="ctr"/>
            <a:r>
              <a:rPr lang="ru-RU" sz="48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О бюджете Октябрьского городского округа Пермского края на 2021 год и на плановый период 20</a:t>
            </a:r>
            <a:r>
              <a:rPr lang="en-US" sz="48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2</a:t>
            </a:r>
            <a:r>
              <a:rPr lang="ru-RU" sz="4800"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2 и 2023 годов</a:t>
            </a:r>
          </a:p>
          <a:p>
            <a:pPr algn="ctr"/>
            <a:r>
              <a:rPr lang="ru-RU" sz="4000" b="1" dirty="0">
                <a:solidFill>
                  <a:srgbClr val="0070C0"/>
                </a:solidFill>
                <a:latin typeface="Times New Roman" pitchFamily="18" charset="0"/>
                <a:cs typeface="Times New Roman" pitchFamily="18" charset="0"/>
              </a:rPr>
              <a:t>Доклад начальника Финансового управления </a:t>
            </a:r>
            <a:r>
              <a:rPr lang="ru-RU" sz="4000" b="1" dirty="0" err="1">
                <a:solidFill>
                  <a:srgbClr val="0070C0"/>
                </a:solidFill>
                <a:latin typeface="Times New Roman" pitchFamily="18" charset="0"/>
                <a:cs typeface="Times New Roman" pitchFamily="18" charset="0"/>
              </a:rPr>
              <a:t>Винокуровой</a:t>
            </a:r>
            <a:r>
              <a:rPr lang="ru-RU" sz="4000" b="1" dirty="0">
                <a:solidFill>
                  <a:srgbClr val="0070C0"/>
                </a:solidFill>
                <a:latin typeface="Times New Roman" pitchFamily="18" charset="0"/>
                <a:cs typeface="Times New Roman" pitchFamily="18" charset="0"/>
              </a:rPr>
              <a:t> Т.Г.</a:t>
            </a:r>
          </a:p>
        </p:txBody>
      </p:sp>
    </p:spTree>
    <p:extLst>
      <p:ext uri="{BB962C8B-B14F-4D97-AF65-F5344CB8AC3E}">
        <p14:creationId xmlns:p14="http://schemas.microsoft.com/office/powerpoint/2010/main" val="658715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Национальная безопасность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407394525"/>
              </p:ext>
            </p:extLst>
          </p:nvPr>
        </p:nvGraphicFramePr>
        <p:xfrm>
          <a:off x="354563" y="1007532"/>
          <a:ext cx="10397868" cy="2294369"/>
        </p:xfrm>
        <a:graphic>
          <a:graphicData uri="http://schemas.openxmlformats.org/drawingml/2006/table">
            <a:tbl>
              <a:tblPr firstRow="1" bandRow="1">
                <a:tableStyleId>{5C22544A-7EE6-4342-B048-85BDC9FD1C3A}</a:tableStyleId>
              </a:tblPr>
              <a:tblGrid>
                <a:gridCol w="9166693">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tblGrid>
              <a:tr h="900321">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27,2</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Содержание МКУ Аварийно-спасательное формирование (первичные меры пожарной безопасности, </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25,7</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a:effectLst/>
                          <a:latin typeface="Times New Roman" panose="02020603050405020304" pitchFamily="18" charset="0"/>
                          <a:ea typeface="Times New Roman"/>
                          <a:cs typeface="Times New Roman" panose="02020603050405020304" pitchFamily="18" charset="0"/>
                        </a:rPr>
                        <a:t>локализация </a:t>
                      </a:r>
                      <a:r>
                        <a:rPr lang="ru-RU" sz="1600" b="0" i="0" dirty="0">
                          <a:effectLst/>
                          <a:latin typeface="Times New Roman" panose="02020603050405020304" pitchFamily="18" charset="0"/>
                          <a:ea typeface="Times New Roman"/>
                          <a:cs typeface="Times New Roman" panose="02020603050405020304" pitchFamily="18" charset="0"/>
                        </a:rPr>
                        <a:t>пожара, содержание аварийно-спасательного формирования)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9832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Национальная экономика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665236151"/>
              </p:ext>
            </p:extLst>
          </p:nvPr>
        </p:nvGraphicFramePr>
        <p:xfrm>
          <a:off x="609600" y="1239577"/>
          <a:ext cx="10295231" cy="3797105"/>
        </p:xfrm>
        <a:graphic>
          <a:graphicData uri="http://schemas.openxmlformats.org/drawingml/2006/table">
            <a:tbl>
              <a:tblPr firstRow="1" bandRow="1">
                <a:tableStyleId>{5C22544A-7EE6-4342-B048-85BDC9FD1C3A}</a:tableStyleId>
              </a:tblPr>
              <a:tblGrid>
                <a:gridCol w="9064056">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tblGrid>
              <a:tr h="900321">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nchor="ct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nchor="ct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156,9</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Сельское хозяйство</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8,5</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Отлов безнадзорных животных</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0,8</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effectLst/>
                          <a:latin typeface="Times New Roman"/>
                          <a:ea typeface="Times New Roman"/>
                        </a:rPr>
                        <a:t>Водное </a:t>
                      </a:r>
                      <a:r>
                        <a:rPr lang="ru-RU" sz="1600" b="0" i="0" dirty="0">
                          <a:solidFill>
                            <a:schemeClr val="tx1"/>
                          </a:solidFill>
                          <a:effectLst/>
                          <a:latin typeface="Times New Roman"/>
                          <a:ea typeface="Times New Roman"/>
                        </a:rPr>
                        <a:t>хозяйство (капитальный ремонт ГТС д. </a:t>
                      </a:r>
                      <a:r>
                        <a:rPr lang="ru-RU" sz="1600" b="0" i="0" dirty="0" err="1">
                          <a:solidFill>
                            <a:schemeClr val="tx1"/>
                          </a:solidFill>
                          <a:effectLst/>
                          <a:latin typeface="Times New Roman"/>
                          <a:ea typeface="Times New Roman"/>
                        </a:rPr>
                        <a:t>Атнягузи</a:t>
                      </a:r>
                      <a:r>
                        <a:rPr lang="ru-RU" sz="1600" b="0" i="0" dirty="0">
                          <a:solidFill>
                            <a:schemeClr val="tx1"/>
                          </a:solidFill>
                          <a:effectLst/>
                          <a:latin typeface="Times New Roman"/>
                          <a:ea typeface="Times New Roman"/>
                        </a:rPr>
                        <a:t>)</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5,5</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Дорожное хозяйство</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a:ea typeface="Times New Roman"/>
                        </a:rPr>
                        <a:t>135</a:t>
                      </a:r>
                    </a:p>
                  </a:txBody>
                  <a:tcPr marL="47625" marR="47625" marT="0" marB="0" anchor="ctr"/>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            в т.ч.:  содержание дорог</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a:ea typeface="Times New Roman"/>
                        </a:rPr>
                        <a:t>59,7</a:t>
                      </a:r>
                    </a:p>
                  </a:txBody>
                  <a:tcPr marL="47625" marR="47625" marT="0" marB="0" anchor="ctr"/>
                </a:tc>
                <a:extLst>
                  <a:ext uri="{0D108BD9-81ED-4DB2-BD59-A6C34878D82A}">
                    <a16:rowId xmlns:a16="http://schemas.microsoft.com/office/drawing/2014/main" xmlns="" val="10006"/>
                  </a:ext>
                </a:extLst>
              </a:tr>
              <a:tr h="348512">
                <a:tc>
                  <a:txBody>
                    <a:bodyPr/>
                    <a:lstStyle/>
                    <a:p>
                      <a:pPr>
                        <a:lnSpc>
                          <a:spcPts val="1200"/>
                        </a:lnSpc>
                        <a:spcAft>
                          <a:spcPts val="0"/>
                        </a:spcAft>
                      </a:pPr>
                      <a:r>
                        <a:rPr lang="ru-RU" sz="1600" b="0" i="0" dirty="0">
                          <a:effectLst/>
                          <a:latin typeface="Times New Roman"/>
                          <a:ea typeface="Times New Roman"/>
                        </a:rPr>
                        <a:t>                       ремонт дорог</a:t>
                      </a:r>
                    </a:p>
                  </a:txBody>
                  <a:tcPr marL="47625" marR="47625" marT="0" marB="0"/>
                </a:tc>
                <a:tc>
                  <a:txBody>
                    <a:bodyPr/>
                    <a:lstStyle/>
                    <a:p>
                      <a:pPr marL="14605" marR="25400" lvl="0" indent="-14605" algn="ctr" defTabSz="914400" rtl="0" eaLnBrk="1" fontAlgn="auto" latinLnBrk="0" hangingPunct="1">
                        <a:lnSpc>
                          <a:spcPts val="1200"/>
                        </a:lnSpc>
                        <a:spcBef>
                          <a:spcPts val="0"/>
                        </a:spcBef>
                        <a:spcAft>
                          <a:spcPts val="0"/>
                        </a:spcAft>
                        <a:buClrTx/>
                        <a:buSzTx/>
                        <a:buFontTx/>
                        <a:buNone/>
                        <a:tabLst/>
                        <a:defRPr/>
                      </a:pPr>
                      <a:r>
                        <a:rPr kumimoji="0" lang="ru-RU" sz="1400" b="0" i="0" u="none" strike="noStrike" kern="1200" cap="none" spc="0" normalizeH="0" baseline="0" noProof="0" dirty="0">
                          <a:ln>
                            <a:noFill/>
                          </a:ln>
                          <a:solidFill>
                            <a:prstClr val="black"/>
                          </a:solidFill>
                          <a:effectLst/>
                          <a:uLnTx/>
                          <a:uFillTx/>
                          <a:latin typeface="Times New Roman"/>
                          <a:ea typeface="Times New Roman"/>
                          <a:cs typeface="+mn-cs"/>
                        </a:rPr>
                        <a:t>74,3</a:t>
                      </a:r>
                    </a:p>
                    <a:p>
                      <a:pPr algn="ctr"/>
                      <a:endParaRPr lang="ru-RU" sz="1400" b="0" i="0"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13597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Жилищно-коммунальное хозяйство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13672341"/>
              </p:ext>
            </p:extLst>
          </p:nvPr>
        </p:nvGraphicFramePr>
        <p:xfrm>
          <a:off x="609600" y="1140697"/>
          <a:ext cx="10397868" cy="4036929"/>
        </p:xfrm>
        <a:graphic>
          <a:graphicData uri="http://schemas.openxmlformats.org/drawingml/2006/table">
            <a:tbl>
              <a:tblPr firstRow="1" bandRow="1">
                <a:tableStyleId>{5C22544A-7EE6-4342-B048-85BDC9FD1C3A}</a:tableStyleId>
              </a:tblPr>
              <a:tblGrid>
                <a:gridCol w="9166693">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tblGrid>
              <a:tr h="900321">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en-US" sz="1400" b="0" i="0" dirty="0">
                          <a:effectLst/>
                          <a:latin typeface="Times New Roman"/>
                          <a:ea typeface="Times New Roman"/>
                        </a:rPr>
                        <a:t>106</a:t>
                      </a:r>
                      <a:r>
                        <a:rPr lang="ru-RU" sz="1400" b="0" i="0" dirty="0">
                          <a:effectLst/>
                          <a:latin typeface="Times New Roman"/>
                          <a:ea typeface="Times New Roman"/>
                        </a:rPr>
                        <a:t>,</a:t>
                      </a:r>
                      <a:r>
                        <a:rPr lang="en-US" sz="1400" b="0" i="0" dirty="0">
                          <a:effectLst/>
                          <a:latin typeface="Times New Roman"/>
                          <a:ea typeface="Times New Roman"/>
                        </a:rPr>
                        <a:t>1</a:t>
                      </a: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Сокращение непригодного для проживания жилого фонда</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20,1</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Субсидии в отрасли теплоснабжения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2,1</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Подпрограмма Развитие систем водоснабжения и водоотведения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27,5</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Подпрограмма Развитие систем газоснабжения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8,7</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Подпрограмма Развитие систем электроснабжения</a:t>
                      </a:r>
                    </a:p>
                  </a:txBody>
                  <a:tcPr marL="47625" marR="47625" marT="0" marB="0"/>
                </a:tc>
                <a:tc>
                  <a:txBody>
                    <a:bodyPr/>
                    <a:lstStyle/>
                    <a:p>
                      <a:pPr algn="ctr"/>
                      <a:r>
                        <a:rPr lang="ru-RU" sz="1400" b="0" i="0" dirty="0"/>
                        <a:t>12,9</a:t>
                      </a:r>
                    </a:p>
                  </a:txBody>
                  <a:tcPr/>
                </a:tc>
                <a:extLst>
                  <a:ext uri="{0D108BD9-81ED-4DB2-BD59-A6C34878D82A}">
                    <a16:rowId xmlns:a16="http://schemas.microsoft.com/office/drawing/2014/main" xmlns="" val="10007"/>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Подпрограмма Благоустройство территории</a:t>
                      </a:r>
                    </a:p>
                  </a:txBody>
                  <a:tcPr marL="47625" marR="47625" marT="0" marB="0"/>
                </a:tc>
                <a:tc>
                  <a:txBody>
                    <a:bodyPr/>
                    <a:lstStyle/>
                    <a:p>
                      <a:pPr algn="ctr"/>
                      <a:r>
                        <a:rPr lang="ru-RU" sz="1400" b="0" i="0" dirty="0"/>
                        <a:t>17,1</a:t>
                      </a:r>
                    </a:p>
                  </a:txBody>
                  <a:tcPr/>
                </a:tc>
                <a:extLst>
                  <a:ext uri="{0D108BD9-81ED-4DB2-BD59-A6C34878D82A}">
                    <a16:rowId xmlns:a16="http://schemas.microsoft.com/office/drawing/2014/main" xmlns="" val="10008"/>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МП Формирование комфортной городской среды</a:t>
                      </a:r>
                    </a:p>
                  </a:txBody>
                  <a:tcPr marL="47625" marR="47625" marT="0" marB="0"/>
                </a:tc>
                <a:tc>
                  <a:txBody>
                    <a:bodyPr/>
                    <a:lstStyle/>
                    <a:p>
                      <a:pPr algn="ctr"/>
                      <a:r>
                        <a:rPr lang="ru-RU" sz="1400" b="0" i="0" dirty="0"/>
                        <a:t>12,5</a:t>
                      </a: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911142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 ОБРАЗОВАНИЕ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387755333"/>
              </p:ext>
            </p:extLst>
          </p:nvPr>
        </p:nvGraphicFramePr>
        <p:xfrm>
          <a:off x="776615" y="1133044"/>
          <a:ext cx="10179698" cy="4385441"/>
        </p:xfrm>
        <a:graphic>
          <a:graphicData uri="http://schemas.openxmlformats.org/drawingml/2006/table">
            <a:tbl>
              <a:tblPr firstRow="1" bandRow="1">
                <a:tableStyleId>{5C22544A-7EE6-4342-B048-85BDC9FD1C3A}</a:tableStyleId>
              </a:tblPr>
              <a:tblGrid>
                <a:gridCol w="9054725">
                  <a:extLst>
                    <a:ext uri="{9D8B030D-6E8A-4147-A177-3AD203B41FA5}">
                      <a16:colId xmlns:a16="http://schemas.microsoft.com/office/drawing/2014/main" xmlns="" val="20000"/>
                    </a:ext>
                  </a:extLst>
                </a:gridCol>
                <a:gridCol w="1124973">
                  <a:extLst>
                    <a:ext uri="{9D8B030D-6E8A-4147-A177-3AD203B41FA5}">
                      <a16:colId xmlns:a16="http://schemas.microsoft.com/office/drawing/2014/main" xmlns="" val="20001"/>
                    </a:ext>
                  </a:extLst>
                </a:gridCol>
              </a:tblGrid>
              <a:tr h="900321">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485,8</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Дошкольное образование</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131,2</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Общее образование</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316,0</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effectLst/>
                          <a:latin typeface="Times New Roman"/>
                          <a:ea typeface="Times New Roman"/>
                        </a:rPr>
                        <a:t>Коррекционная школа</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5,6</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Соцподдержка педагогам (субвенции)</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6,9</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Приведение образовательных организаций в нормативное состояние </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11,2</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Дополнительное образование детей</a:t>
                      </a:r>
                    </a:p>
                  </a:txBody>
                  <a:tcPr marL="47625" marR="47625" marT="0" marB="0"/>
                </a:tc>
                <a:tc>
                  <a:txBody>
                    <a:bodyPr/>
                    <a:lstStyle/>
                    <a:p>
                      <a:pPr algn="ctr"/>
                      <a:r>
                        <a:rPr lang="ru-RU" sz="1400" b="0" i="0" dirty="0"/>
                        <a:t>25,3</a:t>
                      </a:r>
                    </a:p>
                  </a:txBody>
                  <a:tcPr/>
                </a:tc>
                <a:extLst>
                  <a:ext uri="{0D108BD9-81ED-4DB2-BD59-A6C34878D82A}">
                    <a16:rowId xmlns:a16="http://schemas.microsoft.com/office/drawing/2014/main" xmlns="" val="10007"/>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Молодежная политика</a:t>
                      </a:r>
                    </a:p>
                  </a:txBody>
                  <a:tcPr marL="47625" marR="47625" marT="0" marB="0"/>
                </a:tc>
                <a:tc>
                  <a:txBody>
                    <a:bodyPr/>
                    <a:lstStyle/>
                    <a:p>
                      <a:pPr algn="ctr"/>
                      <a:r>
                        <a:rPr lang="ru-RU" sz="1400" b="0" i="0" dirty="0"/>
                        <a:t>8,3</a:t>
                      </a:r>
                    </a:p>
                  </a:txBody>
                  <a:tcPr/>
                </a:tc>
                <a:extLst>
                  <a:ext uri="{0D108BD9-81ED-4DB2-BD59-A6C34878D82A}">
                    <a16:rowId xmlns:a16="http://schemas.microsoft.com/office/drawing/2014/main" xmlns="" val="10008"/>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Содержание ОМС и МКУ</a:t>
                      </a:r>
                    </a:p>
                  </a:txBody>
                  <a:tcPr marL="47625" marR="47625" marT="0" marB="0"/>
                </a:tc>
                <a:tc>
                  <a:txBody>
                    <a:bodyPr/>
                    <a:lstStyle/>
                    <a:p>
                      <a:pPr algn="ctr"/>
                      <a:r>
                        <a:rPr lang="ru-RU" sz="1400" b="0" i="0" dirty="0"/>
                        <a:t>5,0</a:t>
                      </a: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63120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КУЛЬТУРА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908195152"/>
              </p:ext>
            </p:extLst>
          </p:nvPr>
        </p:nvGraphicFramePr>
        <p:xfrm>
          <a:off x="242596" y="1083076"/>
          <a:ext cx="10207690" cy="4725366"/>
        </p:xfrm>
        <a:graphic>
          <a:graphicData uri="http://schemas.openxmlformats.org/drawingml/2006/table">
            <a:tbl>
              <a:tblPr firstRow="1" bandRow="1">
                <a:tableStyleId>{5C22544A-7EE6-4342-B048-85BDC9FD1C3A}</a:tableStyleId>
              </a:tblPr>
              <a:tblGrid>
                <a:gridCol w="9082717">
                  <a:extLst>
                    <a:ext uri="{9D8B030D-6E8A-4147-A177-3AD203B41FA5}">
                      <a16:colId xmlns:a16="http://schemas.microsoft.com/office/drawing/2014/main" xmlns="" val="20000"/>
                    </a:ext>
                  </a:extLst>
                </a:gridCol>
                <a:gridCol w="1124973">
                  <a:extLst>
                    <a:ext uri="{9D8B030D-6E8A-4147-A177-3AD203B41FA5}">
                      <a16:colId xmlns:a16="http://schemas.microsoft.com/office/drawing/2014/main" xmlns="" val="20001"/>
                    </a:ext>
                  </a:extLst>
                </a:gridCol>
              </a:tblGrid>
              <a:tr h="783046">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en-US" sz="1400" b="0" i="0" dirty="0">
                          <a:effectLst/>
                          <a:latin typeface="Times New Roman"/>
                          <a:ea typeface="Times New Roman"/>
                        </a:rPr>
                        <a:t>6</a:t>
                      </a:r>
                      <a:r>
                        <a:rPr lang="ru-RU" sz="1400" b="0" i="0" dirty="0">
                          <a:effectLst/>
                          <a:latin typeface="Times New Roman"/>
                          <a:ea typeface="Times New Roman"/>
                        </a:rPr>
                        <a:t>6,2</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Мероприятия по культуре</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2,7</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Содержание Культурно досуговых учреждений</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33,1</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effectLst/>
                          <a:latin typeface="Times New Roman"/>
                          <a:ea typeface="Times New Roman"/>
                        </a:rPr>
                        <a:t>Библиотека</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17,8</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Музей</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2,6</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Приведение в нормативное состояние учреждений культуры</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4,6</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Укрепление материально-технической базы ДК</a:t>
                      </a:r>
                    </a:p>
                  </a:txBody>
                  <a:tcPr marL="47625" marR="47625" marT="0" marB="0"/>
                </a:tc>
                <a:tc>
                  <a:txBody>
                    <a:bodyPr/>
                    <a:lstStyle/>
                    <a:p>
                      <a:pPr algn="ctr"/>
                      <a:r>
                        <a:rPr lang="ru-RU" sz="1400" b="0" i="0" dirty="0"/>
                        <a:t>2,0</a:t>
                      </a:r>
                    </a:p>
                  </a:txBody>
                  <a:tcPr/>
                </a:tc>
                <a:extLst>
                  <a:ext uri="{0D108BD9-81ED-4DB2-BD59-A6C34878D82A}">
                    <a16:rowId xmlns:a16="http://schemas.microsoft.com/office/drawing/2014/main" xmlns="" val="10007"/>
                  </a:ext>
                </a:extLst>
              </a:tr>
              <a:tr h="348512">
                <a:tc>
                  <a:txBody>
                    <a:bodyPr/>
                    <a:lstStyle/>
                    <a:p>
                      <a:pPr>
                        <a:lnSpc>
                          <a:spcPts val="1200"/>
                        </a:lnSpc>
                        <a:spcAft>
                          <a:spcPts val="0"/>
                        </a:spcAft>
                      </a:pPr>
                      <a:endParaRPr lang="ru-RU" sz="1600" b="0" i="0" dirty="0">
                        <a:effectLst/>
                        <a:latin typeface="Times New Roman"/>
                        <a:ea typeface="Times New Roman"/>
                      </a:endParaRPr>
                    </a:p>
                    <a:p>
                      <a:pPr marL="0" marR="0" lvl="0" indent="0" algn="l" defTabSz="914400" rtl="0" eaLnBrk="1" fontAlgn="auto" latinLnBrk="0" hangingPunct="1">
                        <a:lnSpc>
                          <a:spcPts val="1200"/>
                        </a:lnSpc>
                        <a:spcBef>
                          <a:spcPts val="0"/>
                        </a:spcBef>
                        <a:spcAft>
                          <a:spcPts val="0"/>
                        </a:spcAft>
                        <a:buClrTx/>
                        <a:buSzTx/>
                        <a:buFontTx/>
                        <a:buNone/>
                        <a:tabLst/>
                        <a:defRPr/>
                      </a:pPr>
                      <a:r>
                        <a:rPr lang="ru-RU" sz="1600" b="0" i="0" dirty="0">
                          <a:effectLst/>
                          <a:latin typeface="Times New Roman"/>
                          <a:ea typeface="Times New Roman"/>
                        </a:rPr>
                        <a:t>Содержание ОМС и МКУ</a:t>
                      </a:r>
                    </a:p>
                    <a:p>
                      <a:pPr>
                        <a:lnSpc>
                          <a:spcPts val="1200"/>
                        </a:lnSpc>
                        <a:spcAft>
                          <a:spcPts val="0"/>
                        </a:spcAft>
                      </a:pPr>
                      <a:endParaRPr lang="ru-RU" sz="1600" b="0" i="0" dirty="0">
                        <a:effectLst/>
                        <a:latin typeface="Times New Roman"/>
                        <a:ea typeface="Times New Roman"/>
                      </a:endParaRPr>
                    </a:p>
                  </a:txBody>
                  <a:tcPr marL="47625" marR="47625" marT="0" marB="0"/>
                </a:tc>
                <a:tc>
                  <a:txBody>
                    <a:bodyPr/>
                    <a:lstStyle/>
                    <a:p>
                      <a:pPr algn="ctr"/>
                      <a:r>
                        <a:rPr lang="ru-RU" sz="1400" b="0" i="0" dirty="0"/>
                        <a:t>3,0</a:t>
                      </a:r>
                    </a:p>
                  </a:txBody>
                  <a:tcPr/>
                </a:tc>
                <a:extLst>
                  <a:ext uri="{0D108BD9-81ED-4DB2-BD59-A6C34878D82A}">
                    <a16:rowId xmlns:a16="http://schemas.microsoft.com/office/drawing/2014/main" xmlns="" val="10008"/>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Подпрограмма Гармонизация межнациональных отношений</a:t>
                      </a:r>
                    </a:p>
                  </a:txBody>
                  <a:tcPr marL="47625" marR="47625" marT="0" marB="0"/>
                </a:tc>
                <a:tc>
                  <a:txBody>
                    <a:bodyPr/>
                    <a:lstStyle/>
                    <a:p>
                      <a:pPr algn="ctr"/>
                      <a:r>
                        <a:rPr lang="ru-RU" sz="1400" b="0" i="0" dirty="0"/>
                        <a:t>0,2</a:t>
                      </a:r>
                    </a:p>
                  </a:txBody>
                  <a:tcPr/>
                </a:tc>
                <a:extLst>
                  <a:ext uri="{0D108BD9-81ED-4DB2-BD59-A6C34878D82A}">
                    <a16:rowId xmlns:a16="http://schemas.microsoft.com/office/drawing/2014/main" xmlns="" val="10009"/>
                  </a:ext>
                </a:extLst>
              </a:tr>
              <a:tr h="348512">
                <a:tc>
                  <a:txBody>
                    <a:bodyPr/>
                    <a:lstStyle/>
                    <a:p>
                      <a:pPr>
                        <a:lnSpc>
                          <a:spcPts val="1200"/>
                        </a:lnSpc>
                        <a:spcAft>
                          <a:spcPts val="0"/>
                        </a:spcAft>
                      </a:pPr>
                      <a:endParaRPr lang="ru-RU" sz="1600" b="0" i="0" dirty="0">
                        <a:effectLst/>
                        <a:latin typeface="Times New Roman"/>
                        <a:ea typeface="Times New Roman"/>
                      </a:endParaRPr>
                    </a:p>
                  </a:txBody>
                  <a:tcPr marL="47625" marR="47625" marT="0" marB="0"/>
                </a:tc>
                <a:tc>
                  <a:txBody>
                    <a:bodyPr/>
                    <a:lstStyle/>
                    <a:p>
                      <a:pPr algn="ctr"/>
                      <a:endParaRPr lang="ru-RU" sz="1400" b="0" i="0" dirty="0"/>
                    </a:p>
                  </a:txBody>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92233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Социальная политика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992190451"/>
              </p:ext>
            </p:extLst>
          </p:nvPr>
        </p:nvGraphicFramePr>
        <p:xfrm>
          <a:off x="242596" y="1062023"/>
          <a:ext cx="10207690" cy="4079875"/>
        </p:xfrm>
        <a:graphic>
          <a:graphicData uri="http://schemas.openxmlformats.org/drawingml/2006/table">
            <a:tbl>
              <a:tblPr firstRow="1" bandRow="1">
                <a:tableStyleId>{5C22544A-7EE6-4342-B048-85BDC9FD1C3A}</a:tableStyleId>
              </a:tblPr>
              <a:tblGrid>
                <a:gridCol w="9082717">
                  <a:extLst>
                    <a:ext uri="{9D8B030D-6E8A-4147-A177-3AD203B41FA5}">
                      <a16:colId xmlns:a16="http://schemas.microsoft.com/office/drawing/2014/main" xmlns="" val="20000"/>
                    </a:ext>
                  </a:extLst>
                </a:gridCol>
                <a:gridCol w="1124973">
                  <a:extLst>
                    <a:ext uri="{9D8B030D-6E8A-4147-A177-3AD203B41FA5}">
                      <a16:colId xmlns:a16="http://schemas.microsoft.com/office/drawing/2014/main" xmlns="" val="20001"/>
                    </a:ext>
                  </a:extLst>
                </a:gridCol>
              </a:tblGrid>
              <a:tr h="804099">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65,1</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Пенсионное обеспечение</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6,8</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Социальная поддержка отдельных категорий учащихся (субвенция)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18,3</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effectLst/>
                          <a:latin typeface="Times New Roman"/>
                          <a:ea typeface="Times New Roman"/>
                        </a:rPr>
                        <a:t>Оплата жилого помещения и коммунальных услуг педагогов (субвенция)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15,3</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Санаторно-курортное лечение</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0,4</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Социальные выплаты гражданам проживающим в сельской местности (приобретение, строительство жилья)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0,0</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Компенсация части родительской платы</a:t>
                      </a:r>
                    </a:p>
                  </a:txBody>
                  <a:tcPr marL="47625" marR="47625" marT="0" marB="0"/>
                </a:tc>
                <a:tc>
                  <a:txBody>
                    <a:bodyPr/>
                    <a:lstStyle/>
                    <a:p>
                      <a:pPr algn="ctr"/>
                      <a:r>
                        <a:rPr lang="ru-RU" sz="1400" b="0" i="0" dirty="0"/>
                        <a:t>4,6</a:t>
                      </a:r>
                    </a:p>
                  </a:txBody>
                  <a:tcPr/>
                </a:tc>
                <a:extLst>
                  <a:ext uri="{0D108BD9-81ED-4DB2-BD59-A6C34878D82A}">
                    <a16:rowId xmlns:a16="http://schemas.microsoft.com/office/drawing/2014/main" xmlns="" val="10007"/>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Приобретение жилья детям-сиротам</a:t>
                      </a:r>
                    </a:p>
                  </a:txBody>
                  <a:tcPr marL="47625" marR="47625" marT="0" marB="0"/>
                </a:tc>
                <a:tc>
                  <a:txBody>
                    <a:bodyPr/>
                    <a:lstStyle/>
                    <a:p>
                      <a:pPr algn="ctr"/>
                      <a:r>
                        <a:rPr lang="ru-RU" sz="1400" b="0" i="0" dirty="0"/>
                        <a:t>19,9</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774190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Физическая культура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041752156"/>
              </p:ext>
            </p:extLst>
          </p:nvPr>
        </p:nvGraphicFramePr>
        <p:xfrm>
          <a:off x="242596" y="1062023"/>
          <a:ext cx="10207690" cy="3592195"/>
        </p:xfrm>
        <a:graphic>
          <a:graphicData uri="http://schemas.openxmlformats.org/drawingml/2006/table">
            <a:tbl>
              <a:tblPr firstRow="1" bandRow="1">
                <a:tableStyleId>{5C22544A-7EE6-4342-B048-85BDC9FD1C3A}</a:tableStyleId>
              </a:tblPr>
              <a:tblGrid>
                <a:gridCol w="9082717">
                  <a:extLst>
                    <a:ext uri="{9D8B030D-6E8A-4147-A177-3AD203B41FA5}">
                      <a16:colId xmlns:a16="http://schemas.microsoft.com/office/drawing/2014/main" xmlns="" val="20000"/>
                    </a:ext>
                  </a:extLst>
                </a:gridCol>
                <a:gridCol w="1124973">
                  <a:extLst>
                    <a:ext uri="{9D8B030D-6E8A-4147-A177-3AD203B41FA5}">
                      <a16:colId xmlns:a16="http://schemas.microsoft.com/office/drawing/2014/main" xmlns="" val="20001"/>
                    </a:ext>
                  </a:extLst>
                </a:gridCol>
              </a:tblGrid>
              <a:tr h="804099">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effectLst/>
                          <a:latin typeface="Times New Roman"/>
                          <a:ea typeface="Times New Roman"/>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7,4</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txBody>
                  <a:tcPr marL="47625" marR="47625" marT="0" marB="0"/>
                </a:tc>
                <a:extLst>
                  <a:ext uri="{0D108BD9-81ED-4DB2-BD59-A6C34878D82A}">
                    <a16:rowId xmlns:a16="http://schemas.microsoft.com/office/drawing/2014/main" xmlns="" val="466576962"/>
                  </a:ext>
                </a:extLst>
              </a:tr>
              <a:tr h="348512">
                <a:tc>
                  <a:txBody>
                    <a:bodyPr/>
                    <a:lstStyle/>
                    <a:p>
                      <a:pPr>
                        <a:lnSpc>
                          <a:spcPts val="1100"/>
                        </a:lnSpc>
                        <a:spcAft>
                          <a:spcPts val="0"/>
                        </a:spcAft>
                      </a:pPr>
                      <a:r>
                        <a:rPr lang="ru-RU" sz="1600" b="0" i="0" dirty="0">
                          <a:effectLst/>
                          <a:latin typeface="Times New Roman"/>
                          <a:ea typeface="Times New Roman"/>
                        </a:rPr>
                        <a:t>Проведение мероприятий</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0,7</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effectLst/>
                          <a:latin typeface="Times New Roman"/>
                          <a:ea typeface="Times New Roman"/>
                        </a:rPr>
                        <a:t>Участие в межмуниципальных, краевых</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0,5</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effectLst/>
                          <a:latin typeface="Times New Roman"/>
                          <a:ea typeface="Times New Roman"/>
                        </a:rPr>
                        <a:t>Приобретение инвентаря</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0,2</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effectLst/>
                          <a:latin typeface="Times New Roman"/>
                          <a:ea typeface="Times New Roman"/>
                        </a:rPr>
                        <a:t>Содержание Спортивного центра</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4,1</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effectLst/>
                          <a:latin typeface="Times New Roman"/>
                          <a:ea typeface="Times New Roman"/>
                        </a:rPr>
                        <a:t>Приведение в нормативное состояние учреждений спорта</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a:ea typeface="Times New Roman"/>
                      </a:endParaRPr>
                    </a:p>
                    <a:p>
                      <a:pPr marL="14605" marR="25400" indent="-14605" algn="ctr">
                        <a:lnSpc>
                          <a:spcPts val="1200"/>
                        </a:lnSpc>
                        <a:spcAft>
                          <a:spcPts val="0"/>
                        </a:spcAft>
                      </a:pPr>
                      <a:r>
                        <a:rPr lang="ru-RU" sz="1400" b="0" i="0" dirty="0">
                          <a:effectLst/>
                          <a:latin typeface="Times New Roman"/>
                          <a:ea typeface="Times New Roman"/>
                        </a:rPr>
                        <a:t>0,0</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Устройство спортивных площадок и оснащение объектов спортивным оборудованием</a:t>
                      </a:r>
                    </a:p>
                  </a:txBody>
                  <a:tcPr marL="47625" marR="47625" marT="0" marB="0"/>
                </a:tc>
                <a:tc>
                  <a:txBody>
                    <a:bodyPr/>
                    <a:lstStyle/>
                    <a:p>
                      <a:pPr algn="ctr"/>
                      <a:r>
                        <a:rPr lang="ru-RU" sz="1400" b="0" i="0" dirty="0"/>
                        <a:t>1,6</a:t>
                      </a:r>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155238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bwMode="auto">
          <a:xfrm>
            <a:off x="873550" y="284064"/>
            <a:ext cx="10972800" cy="752884"/>
          </a:xfrm>
        </p:spPr>
        <p:txBody>
          <a:bodyPr vert="horz" wrap="square" lIns="91440" tIns="45720" rIns="91440" bIns="45720" numCol="1" rtlCol="0" anchor="ctr" anchorCtr="0" compatLnSpc="1">
            <a:prstTxWarp prst="textNoShape">
              <a:avLst/>
            </a:prstTxWarp>
            <a:normAutofit fontScale="90000"/>
          </a:bodyPr>
          <a:lstStyle/>
          <a:p>
            <a:pPr algn="ctr" eaLnBrk="1" hangingPunct="1"/>
            <a:r>
              <a:rPr lang="ru-RU" sz="2400" dirty="0">
                <a:latin typeface="Times New Roman" panose="02020603050405020304" pitchFamily="18" charset="0"/>
                <a:cs typeface="Times New Roman" panose="02020603050405020304" pitchFamily="18" charset="0"/>
              </a:rPr>
              <a:t>ФИНАНСИРОВАНИЕ МУНИЦИПАЛЬНЫХ ПРОГРАММ</a:t>
            </a:r>
            <a:br>
              <a:rPr lang="ru-RU" sz="24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00240747"/>
              </p:ext>
            </p:extLst>
          </p:nvPr>
        </p:nvGraphicFramePr>
        <p:xfrm>
          <a:off x="3825552" y="1600196"/>
          <a:ext cx="7769445" cy="4576552"/>
        </p:xfrm>
        <a:graphic>
          <a:graphicData uri="http://schemas.openxmlformats.org/drawingml/2006/table">
            <a:tbl>
              <a:tblPr firstRow="1" bandRow="1">
                <a:tableStyleId>{9D7B26C5-4107-4FEC-AEDC-1716B250A1EF}</a:tableStyleId>
              </a:tblPr>
              <a:tblGrid>
                <a:gridCol w="1562958">
                  <a:extLst>
                    <a:ext uri="{9D8B030D-6E8A-4147-A177-3AD203B41FA5}">
                      <a16:colId xmlns:a16="http://schemas.microsoft.com/office/drawing/2014/main" xmlns="" val="20000"/>
                    </a:ext>
                  </a:extLst>
                </a:gridCol>
                <a:gridCol w="1600174">
                  <a:extLst>
                    <a:ext uri="{9D8B030D-6E8A-4147-A177-3AD203B41FA5}">
                      <a16:colId xmlns:a16="http://schemas.microsoft.com/office/drawing/2014/main" xmlns="" val="20001"/>
                    </a:ext>
                  </a:extLst>
                </a:gridCol>
                <a:gridCol w="4606313">
                  <a:extLst>
                    <a:ext uri="{9D8B030D-6E8A-4147-A177-3AD203B41FA5}">
                      <a16:colId xmlns:a16="http://schemas.microsoft.com/office/drawing/2014/main" xmlns="" val="20002"/>
                    </a:ext>
                  </a:extLst>
                </a:gridCol>
              </a:tblGrid>
              <a:tr h="787897">
                <a:tc>
                  <a:txBody>
                    <a:bodyPr/>
                    <a:lstStyle/>
                    <a:p>
                      <a:pPr algn="ctr" rtl="0" fontAlgn="ctr"/>
                      <a:r>
                        <a:rPr lang="ru-RU" sz="1600" u="none" strike="noStrike" dirty="0">
                          <a:effectLst/>
                        </a:rPr>
                        <a:t>2021-2023</a:t>
                      </a:r>
                      <a:endParaRPr lang="ru-RU" sz="1600" b="1" i="0" u="none" strike="noStrike" dirty="0">
                        <a:solidFill>
                          <a:srgbClr val="FFFFFF"/>
                        </a:solidFill>
                        <a:effectLst/>
                        <a:latin typeface="Calibri"/>
                      </a:endParaRPr>
                    </a:p>
                  </a:txBody>
                  <a:tcPr marL="5322" marR="5322" marT="5322" marB="0" anchor="ctr"/>
                </a:tc>
                <a:tc>
                  <a:txBody>
                    <a:bodyPr/>
                    <a:lstStyle/>
                    <a:p>
                      <a:pPr algn="ctr" rtl="0" fontAlgn="ctr"/>
                      <a:r>
                        <a:rPr lang="ru-RU" sz="1600" u="none" strike="noStrike" dirty="0">
                          <a:effectLst/>
                        </a:rPr>
                        <a:t>В т.ч. 2021</a:t>
                      </a:r>
                      <a:endParaRPr lang="ru-RU" sz="1600" b="1" i="0" u="none" strike="noStrike" dirty="0">
                        <a:solidFill>
                          <a:srgbClr val="FFFFFF"/>
                        </a:solidFill>
                        <a:effectLst/>
                        <a:latin typeface="Calibri"/>
                      </a:endParaRPr>
                    </a:p>
                  </a:txBody>
                  <a:tcPr marL="5322" marR="5322" marT="5322" marB="0" anchor="ctr"/>
                </a:tc>
                <a:tc>
                  <a:txBody>
                    <a:bodyPr/>
                    <a:lstStyle/>
                    <a:p>
                      <a:pPr algn="ctr" rtl="0" fontAlgn="ctr"/>
                      <a:r>
                        <a:rPr lang="ru-RU" sz="1600" u="none" strike="noStrike" dirty="0">
                          <a:effectLst/>
                        </a:rPr>
                        <a:t>Муниципальная программа ОГО</a:t>
                      </a:r>
                      <a:endParaRPr lang="ru-RU" sz="1600" b="1" i="0" u="none" strike="noStrike" dirty="0">
                        <a:solidFill>
                          <a:srgbClr val="FFFFFF"/>
                        </a:solidFill>
                        <a:effectLst/>
                        <a:latin typeface="Calibri"/>
                      </a:endParaRPr>
                    </a:p>
                  </a:txBody>
                  <a:tcPr marL="5322" marR="5322" marT="5322" marB="0" anchor="ctr"/>
                </a:tc>
                <a:extLst>
                  <a:ext uri="{0D108BD9-81ED-4DB2-BD59-A6C34878D82A}">
                    <a16:rowId xmlns:a16="http://schemas.microsoft.com/office/drawing/2014/main" xmlns="" val="10000"/>
                  </a:ext>
                </a:extLst>
              </a:tr>
              <a:tr h="291435">
                <a:tc>
                  <a:txBody>
                    <a:bodyPr/>
                    <a:lstStyle/>
                    <a:p>
                      <a:pPr algn="ctr" rtl="0" fontAlgn="ctr"/>
                      <a:r>
                        <a:rPr lang="ru-RU" sz="1600" b="1" i="0" u="none" strike="noStrike" dirty="0">
                          <a:solidFill>
                            <a:srgbClr val="000000"/>
                          </a:solidFill>
                          <a:effectLst/>
                          <a:latin typeface="Times New Roman"/>
                        </a:rPr>
                        <a:t>2 985,0</a:t>
                      </a:r>
                    </a:p>
                  </a:txBody>
                  <a:tcPr marL="5322" marR="5322" marT="5322" marB="0" anchor="ctr"/>
                </a:tc>
                <a:tc>
                  <a:txBody>
                    <a:bodyPr/>
                    <a:lstStyle/>
                    <a:p>
                      <a:pPr algn="ctr" rtl="0" fontAlgn="ctr"/>
                      <a:r>
                        <a:rPr lang="ru-RU" sz="1600" b="1" i="0" u="none" strike="noStrike" dirty="0">
                          <a:solidFill>
                            <a:srgbClr val="000000"/>
                          </a:solidFill>
                          <a:effectLst/>
                          <a:latin typeface="Times New Roman"/>
                        </a:rPr>
                        <a:t>989,5</a:t>
                      </a:r>
                    </a:p>
                  </a:txBody>
                  <a:tcPr marL="5322" marR="5322" marT="5322" marB="0" anchor="ctr"/>
                </a:tc>
                <a:tc>
                  <a:txBody>
                    <a:bodyPr/>
                    <a:lstStyle/>
                    <a:p>
                      <a:pPr algn="l" rtl="0" fontAlgn="ctr"/>
                      <a:r>
                        <a:rPr lang="ru-RU" sz="1600" b="1" u="none" strike="noStrike" dirty="0">
                          <a:effectLst/>
                        </a:rPr>
                        <a:t>Всего</a:t>
                      </a:r>
                      <a:endParaRPr lang="ru-RU" sz="1600" b="1" i="0" u="none" strike="noStrike" dirty="0">
                        <a:solidFill>
                          <a:srgbClr val="000000"/>
                        </a:solidFill>
                        <a:effectLst/>
                        <a:latin typeface="Calibri"/>
                      </a:endParaRPr>
                    </a:p>
                  </a:txBody>
                  <a:tcPr marL="5322" marR="5322" marT="5322" marB="0" anchor="ctr"/>
                </a:tc>
                <a:extLst>
                  <a:ext uri="{0D108BD9-81ED-4DB2-BD59-A6C34878D82A}">
                    <a16:rowId xmlns:a16="http://schemas.microsoft.com/office/drawing/2014/main" xmlns="" val="10001"/>
                  </a:ext>
                </a:extLst>
              </a:tr>
              <a:tr h="291435">
                <a:tc>
                  <a:txBody>
                    <a:bodyPr/>
                    <a:lstStyle/>
                    <a:p>
                      <a:pPr algn="ctr" rtl="0" fontAlgn="ctr"/>
                      <a:r>
                        <a:rPr lang="ru-RU" sz="1600" b="0" i="0" u="none" strike="noStrike" dirty="0">
                          <a:solidFill>
                            <a:srgbClr val="000000"/>
                          </a:solidFill>
                          <a:effectLst/>
                          <a:latin typeface="Times New Roman"/>
                        </a:rPr>
                        <a:t>525,2</a:t>
                      </a:r>
                    </a:p>
                  </a:txBody>
                  <a:tcPr marL="5322" marR="5322" marT="5322" marB="0" anchor="ctr"/>
                </a:tc>
                <a:tc>
                  <a:txBody>
                    <a:bodyPr/>
                    <a:lstStyle/>
                    <a:p>
                      <a:pPr algn="ctr" rtl="0" fontAlgn="t"/>
                      <a:r>
                        <a:rPr lang="ru-RU" sz="1600" b="0" i="0" u="none" strike="noStrike" dirty="0">
                          <a:solidFill>
                            <a:srgbClr val="000000"/>
                          </a:solidFill>
                          <a:effectLst/>
                          <a:latin typeface="Times New Roman"/>
                        </a:rPr>
                        <a:t>228,6</a:t>
                      </a:r>
                    </a:p>
                  </a:txBody>
                  <a:tcPr marL="5322" marR="5322" marT="5322" marB="0" anchor="ctr"/>
                </a:tc>
                <a:tc>
                  <a:txBody>
                    <a:bodyPr/>
                    <a:lstStyle/>
                    <a:p>
                      <a:pPr algn="l" fontAlgn="t"/>
                      <a:r>
                        <a:rPr lang="ru-RU" sz="1600" u="none" strike="noStrike" dirty="0">
                          <a:effectLst/>
                        </a:rPr>
                        <a:t>Комплексное развитие систем жизнеобеспечения </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2"/>
                  </a:ext>
                </a:extLst>
              </a:tr>
              <a:tr h="291435">
                <a:tc>
                  <a:txBody>
                    <a:bodyPr/>
                    <a:lstStyle/>
                    <a:p>
                      <a:pPr algn="ctr" rtl="0" fontAlgn="t"/>
                      <a:r>
                        <a:rPr lang="ru-RU" sz="1600" b="0" i="0" u="none" strike="noStrike" dirty="0">
                          <a:solidFill>
                            <a:srgbClr val="000000"/>
                          </a:solidFill>
                          <a:effectLst/>
                          <a:latin typeface="Times New Roman"/>
                        </a:rPr>
                        <a:t>347,2</a:t>
                      </a:r>
                    </a:p>
                  </a:txBody>
                  <a:tcPr marL="5322" marR="5322" marT="5322" marB="0" anchor="ctr"/>
                </a:tc>
                <a:tc>
                  <a:txBody>
                    <a:bodyPr/>
                    <a:lstStyle/>
                    <a:p>
                      <a:pPr algn="ctr" rtl="0" fontAlgn="t"/>
                      <a:r>
                        <a:rPr lang="ru-RU" sz="1600" b="0" i="0" u="none" strike="noStrike" dirty="0">
                          <a:solidFill>
                            <a:srgbClr val="000000"/>
                          </a:solidFill>
                          <a:effectLst/>
                          <a:latin typeface="Times New Roman"/>
                        </a:rPr>
                        <a:t>37,2</a:t>
                      </a:r>
                    </a:p>
                  </a:txBody>
                  <a:tcPr marL="5322" marR="5322" marT="5322" marB="0" anchor="ctr"/>
                </a:tc>
                <a:tc>
                  <a:txBody>
                    <a:bodyPr/>
                    <a:lstStyle/>
                    <a:p>
                      <a:pPr algn="l" fontAlgn="t"/>
                      <a:r>
                        <a:rPr lang="ru-RU" sz="1600" u="none" strike="noStrike" dirty="0">
                          <a:effectLst/>
                        </a:rPr>
                        <a:t>Управление земельными ресурсами и имуществом</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3"/>
                  </a:ext>
                </a:extLst>
              </a:tr>
              <a:tr h="291435">
                <a:tc>
                  <a:txBody>
                    <a:bodyPr/>
                    <a:lstStyle/>
                    <a:p>
                      <a:pPr algn="ctr" rtl="0" fontAlgn="t"/>
                      <a:r>
                        <a:rPr lang="ru-RU" sz="1600" b="0" i="0" u="none" strike="noStrike" dirty="0">
                          <a:solidFill>
                            <a:srgbClr val="000000"/>
                          </a:solidFill>
                          <a:effectLst/>
                          <a:latin typeface="Times New Roman"/>
                        </a:rPr>
                        <a:t>5,6</a:t>
                      </a:r>
                    </a:p>
                  </a:txBody>
                  <a:tcPr marL="5322" marR="5322" marT="5322" marB="0" anchor="ctr"/>
                </a:tc>
                <a:tc>
                  <a:txBody>
                    <a:bodyPr/>
                    <a:lstStyle/>
                    <a:p>
                      <a:pPr algn="ctr" rtl="0" fontAlgn="t"/>
                      <a:r>
                        <a:rPr lang="ru-RU" sz="1600" b="0" i="0" u="none" strike="noStrike" dirty="0">
                          <a:solidFill>
                            <a:srgbClr val="000000"/>
                          </a:solidFill>
                          <a:effectLst/>
                          <a:latin typeface="Times New Roman"/>
                        </a:rPr>
                        <a:t>5,6</a:t>
                      </a:r>
                    </a:p>
                  </a:txBody>
                  <a:tcPr marL="5322" marR="5322" marT="5322" marB="0" anchor="ctr"/>
                </a:tc>
                <a:tc>
                  <a:txBody>
                    <a:bodyPr/>
                    <a:lstStyle/>
                    <a:p>
                      <a:pPr algn="l" fontAlgn="t"/>
                      <a:r>
                        <a:rPr lang="ru-RU" sz="1600" u="none" strike="noStrike" dirty="0">
                          <a:effectLst/>
                        </a:rPr>
                        <a:t>Охрана окружающей среды</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4"/>
                  </a:ext>
                </a:extLst>
              </a:tr>
              <a:tr h="291435">
                <a:tc>
                  <a:txBody>
                    <a:bodyPr/>
                    <a:lstStyle/>
                    <a:p>
                      <a:pPr algn="ctr" rtl="0" fontAlgn="t"/>
                      <a:r>
                        <a:rPr lang="ru-RU" sz="1600" b="0" i="0" u="none" strike="noStrike" dirty="0">
                          <a:solidFill>
                            <a:srgbClr val="000000"/>
                          </a:solidFill>
                          <a:effectLst/>
                          <a:latin typeface="Times New Roman"/>
                        </a:rPr>
                        <a:t>95,9</a:t>
                      </a:r>
                    </a:p>
                  </a:txBody>
                  <a:tcPr marL="5322" marR="5322" marT="5322" marB="0" anchor="ctr"/>
                </a:tc>
                <a:tc>
                  <a:txBody>
                    <a:bodyPr/>
                    <a:lstStyle/>
                    <a:p>
                      <a:pPr algn="ctr" rtl="0" fontAlgn="t"/>
                      <a:r>
                        <a:rPr lang="ru-RU" sz="1600" b="0" i="0" u="none" strike="noStrike" dirty="0">
                          <a:solidFill>
                            <a:srgbClr val="000000"/>
                          </a:solidFill>
                          <a:effectLst/>
                          <a:latin typeface="Times New Roman"/>
                        </a:rPr>
                        <a:t>32,2</a:t>
                      </a:r>
                    </a:p>
                  </a:txBody>
                  <a:tcPr marL="5322" marR="5322" marT="5322" marB="0" anchor="ctr"/>
                </a:tc>
                <a:tc>
                  <a:txBody>
                    <a:bodyPr/>
                    <a:lstStyle/>
                    <a:p>
                      <a:pPr algn="l" fontAlgn="t"/>
                      <a:r>
                        <a:rPr lang="ru-RU" sz="1600" u="none" strike="noStrike" dirty="0">
                          <a:effectLst/>
                        </a:rPr>
                        <a:t>Совершение муниципального управления</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5"/>
                  </a:ext>
                </a:extLst>
              </a:tr>
              <a:tr h="291435">
                <a:tc>
                  <a:txBody>
                    <a:bodyPr/>
                    <a:lstStyle/>
                    <a:p>
                      <a:pPr algn="ctr" rtl="0" fontAlgn="t"/>
                      <a:r>
                        <a:rPr lang="ru-RU" sz="1600" b="0" i="0" u="none" strike="noStrike" dirty="0">
                          <a:solidFill>
                            <a:srgbClr val="000000"/>
                          </a:solidFill>
                          <a:effectLst/>
                          <a:latin typeface="Times New Roman"/>
                        </a:rPr>
                        <a:t>1 384,1</a:t>
                      </a:r>
                    </a:p>
                  </a:txBody>
                  <a:tcPr marL="5322" marR="5322" marT="5322" marB="0" anchor="ctr"/>
                </a:tc>
                <a:tc>
                  <a:txBody>
                    <a:bodyPr/>
                    <a:lstStyle/>
                    <a:p>
                      <a:pPr algn="ctr" rtl="0" fontAlgn="t"/>
                      <a:r>
                        <a:rPr lang="ru-RU" sz="1600" b="0" i="0" u="none" strike="noStrike" dirty="0">
                          <a:solidFill>
                            <a:srgbClr val="000000"/>
                          </a:solidFill>
                          <a:effectLst/>
                          <a:latin typeface="Times New Roman"/>
                        </a:rPr>
                        <a:t>465,3</a:t>
                      </a:r>
                    </a:p>
                  </a:txBody>
                  <a:tcPr marL="5322" marR="5322" marT="5322" marB="0" anchor="ctr"/>
                </a:tc>
                <a:tc>
                  <a:txBody>
                    <a:bodyPr/>
                    <a:lstStyle/>
                    <a:p>
                      <a:pPr algn="l" fontAlgn="t"/>
                      <a:r>
                        <a:rPr lang="ru-RU" sz="1600" u="none" strike="noStrike" dirty="0">
                          <a:effectLst/>
                        </a:rPr>
                        <a:t>Развитие системы образования</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6"/>
                  </a:ext>
                </a:extLst>
              </a:tr>
              <a:tr h="291435">
                <a:tc>
                  <a:txBody>
                    <a:bodyPr/>
                    <a:lstStyle/>
                    <a:p>
                      <a:pPr algn="ctr" rtl="0" fontAlgn="t"/>
                      <a:r>
                        <a:rPr lang="ru-RU" sz="1600" b="0" i="0" u="none" strike="noStrike" dirty="0">
                          <a:solidFill>
                            <a:srgbClr val="000000"/>
                          </a:solidFill>
                          <a:effectLst/>
                          <a:latin typeface="Times New Roman"/>
                        </a:rPr>
                        <a:t>241,4</a:t>
                      </a:r>
                    </a:p>
                  </a:txBody>
                  <a:tcPr marL="5322" marR="5322" marT="5322" marB="0" anchor="ctr"/>
                </a:tc>
                <a:tc>
                  <a:txBody>
                    <a:bodyPr/>
                    <a:lstStyle/>
                    <a:p>
                      <a:pPr algn="ctr" rtl="0" fontAlgn="t"/>
                      <a:r>
                        <a:rPr lang="ru-RU" sz="1600" b="0" i="0" u="none" strike="noStrike" dirty="0">
                          <a:solidFill>
                            <a:srgbClr val="000000"/>
                          </a:solidFill>
                          <a:effectLst/>
                          <a:latin typeface="Times New Roman"/>
                        </a:rPr>
                        <a:t>85,2</a:t>
                      </a:r>
                    </a:p>
                  </a:txBody>
                  <a:tcPr marL="5322" marR="5322" marT="5322" marB="0" anchor="ctr"/>
                </a:tc>
                <a:tc>
                  <a:txBody>
                    <a:bodyPr/>
                    <a:lstStyle/>
                    <a:p>
                      <a:pPr algn="l" fontAlgn="t"/>
                      <a:r>
                        <a:rPr lang="ru-RU" sz="1600" u="none" strike="noStrike" dirty="0">
                          <a:effectLst/>
                        </a:rPr>
                        <a:t>Развитие сферы культуры</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7"/>
                  </a:ext>
                </a:extLst>
              </a:tr>
              <a:tr h="291435">
                <a:tc>
                  <a:txBody>
                    <a:bodyPr/>
                    <a:lstStyle/>
                    <a:p>
                      <a:pPr algn="ctr" rtl="0" fontAlgn="t"/>
                      <a:r>
                        <a:rPr lang="ru-RU" sz="1600" b="0" i="0" u="none" strike="noStrike" dirty="0">
                          <a:solidFill>
                            <a:srgbClr val="000000"/>
                          </a:solidFill>
                          <a:effectLst/>
                          <a:latin typeface="Times New Roman"/>
                        </a:rPr>
                        <a:t>216,8</a:t>
                      </a:r>
                    </a:p>
                  </a:txBody>
                  <a:tcPr marL="5322" marR="5322" marT="5322" marB="0" anchor="ctr"/>
                </a:tc>
                <a:tc>
                  <a:txBody>
                    <a:bodyPr/>
                    <a:lstStyle/>
                    <a:p>
                      <a:pPr algn="ctr" rtl="0" fontAlgn="t"/>
                      <a:r>
                        <a:rPr lang="ru-RU" sz="1600" b="0" i="0" u="none" strike="noStrike" dirty="0">
                          <a:solidFill>
                            <a:srgbClr val="000000"/>
                          </a:solidFill>
                          <a:effectLst/>
                          <a:latin typeface="Times New Roman"/>
                        </a:rPr>
                        <a:t>75,4</a:t>
                      </a:r>
                    </a:p>
                  </a:txBody>
                  <a:tcPr marL="5322" marR="5322" marT="5322" marB="0" anchor="ctr"/>
                </a:tc>
                <a:tc>
                  <a:txBody>
                    <a:bodyPr/>
                    <a:lstStyle/>
                    <a:p>
                      <a:pPr algn="l" fontAlgn="t"/>
                      <a:r>
                        <a:rPr lang="ru-RU" sz="1600" u="none" strike="noStrike" dirty="0">
                          <a:effectLst/>
                        </a:rPr>
                        <a:t>Социальная поддержка</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8"/>
                  </a:ext>
                </a:extLst>
              </a:tr>
              <a:tr h="291435">
                <a:tc>
                  <a:txBody>
                    <a:bodyPr/>
                    <a:lstStyle/>
                    <a:p>
                      <a:pPr algn="ctr" rtl="0" fontAlgn="t"/>
                      <a:r>
                        <a:rPr lang="ru-RU" sz="1600" b="0" i="0" u="none" strike="noStrike" dirty="0">
                          <a:solidFill>
                            <a:srgbClr val="000000"/>
                          </a:solidFill>
                          <a:effectLst/>
                          <a:latin typeface="Times New Roman"/>
                        </a:rPr>
                        <a:t>21,6</a:t>
                      </a:r>
                    </a:p>
                  </a:txBody>
                  <a:tcPr marL="5322" marR="5322" marT="5322" marB="0" anchor="ctr"/>
                </a:tc>
                <a:tc>
                  <a:txBody>
                    <a:bodyPr/>
                    <a:lstStyle/>
                    <a:p>
                      <a:pPr algn="ctr" rtl="0" fontAlgn="t"/>
                      <a:r>
                        <a:rPr lang="ru-RU" sz="1600" b="0" i="0" u="none" strike="noStrike" dirty="0">
                          <a:solidFill>
                            <a:srgbClr val="000000"/>
                          </a:solidFill>
                          <a:effectLst/>
                          <a:latin typeface="Times New Roman"/>
                        </a:rPr>
                        <a:t>7,8</a:t>
                      </a:r>
                    </a:p>
                  </a:txBody>
                  <a:tcPr marL="5322" marR="5322" marT="5322" marB="0" anchor="ctr"/>
                </a:tc>
                <a:tc>
                  <a:txBody>
                    <a:bodyPr/>
                    <a:lstStyle/>
                    <a:p>
                      <a:pPr algn="l" fontAlgn="t"/>
                      <a:r>
                        <a:rPr lang="ru-RU" sz="1600" u="none" strike="noStrike" dirty="0">
                          <a:effectLst/>
                        </a:rPr>
                        <a:t>Поддержка с/х-ва и предпринимательства</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09"/>
                  </a:ext>
                </a:extLst>
              </a:tr>
              <a:tr h="291435">
                <a:tc>
                  <a:txBody>
                    <a:bodyPr/>
                    <a:lstStyle/>
                    <a:p>
                      <a:pPr algn="ctr" rtl="0" fontAlgn="t"/>
                      <a:r>
                        <a:rPr lang="ru-RU" sz="1600" b="0" i="0" u="none" strike="noStrike" dirty="0">
                          <a:solidFill>
                            <a:srgbClr val="000000"/>
                          </a:solidFill>
                          <a:effectLst/>
                          <a:latin typeface="Times New Roman"/>
                        </a:rPr>
                        <a:t>26,8</a:t>
                      </a:r>
                    </a:p>
                  </a:txBody>
                  <a:tcPr marL="5322" marR="5322" marT="5322" marB="0" anchor="ctr"/>
                </a:tc>
                <a:tc>
                  <a:txBody>
                    <a:bodyPr/>
                    <a:lstStyle/>
                    <a:p>
                      <a:pPr algn="ctr" rtl="0" fontAlgn="t"/>
                      <a:r>
                        <a:rPr lang="ru-RU" sz="1600" b="0" i="0" u="none" strike="noStrike" dirty="0">
                          <a:solidFill>
                            <a:srgbClr val="000000"/>
                          </a:solidFill>
                          <a:effectLst/>
                          <a:latin typeface="Times New Roman"/>
                        </a:rPr>
                        <a:t>11,2</a:t>
                      </a:r>
                    </a:p>
                  </a:txBody>
                  <a:tcPr marL="5322" marR="5322" marT="5322" marB="0" anchor="ctr"/>
                </a:tc>
                <a:tc>
                  <a:txBody>
                    <a:bodyPr/>
                    <a:lstStyle/>
                    <a:p>
                      <a:pPr algn="l" fontAlgn="t"/>
                      <a:r>
                        <a:rPr lang="ru-RU" sz="1600" u="none" strike="noStrike" dirty="0">
                          <a:effectLst/>
                        </a:rPr>
                        <a:t>Управление муниципальными  финансами</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10"/>
                  </a:ext>
                </a:extLst>
              </a:tr>
              <a:tr h="291435">
                <a:tc>
                  <a:txBody>
                    <a:bodyPr/>
                    <a:lstStyle/>
                    <a:p>
                      <a:pPr algn="ctr" rtl="0" fontAlgn="b"/>
                      <a:r>
                        <a:rPr lang="ru-RU" sz="1600" b="0" i="0" u="none" strike="noStrike" dirty="0">
                          <a:solidFill>
                            <a:srgbClr val="000000"/>
                          </a:solidFill>
                          <a:effectLst/>
                          <a:latin typeface="Times New Roman"/>
                        </a:rPr>
                        <a:t>78,1</a:t>
                      </a:r>
                    </a:p>
                  </a:txBody>
                  <a:tcPr marL="5322" marR="5322" marT="5322" marB="0" anchor="ctr"/>
                </a:tc>
                <a:tc>
                  <a:txBody>
                    <a:bodyPr/>
                    <a:lstStyle/>
                    <a:p>
                      <a:pPr algn="ctr" rtl="0" fontAlgn="b"/>
                      <a:r>
                        <a:rPr lang="ru-RU" sz="1600" b="0" i="0" u="none" strike="noStrike" dirty="0">
                          <a:solidFill>
                            <a:srgbClr val="000000"/>
                          </a:solidFill>
                          <a:effectLst/>
                          <a:latin typeface="Times New Roman"/>
                        </a:rPr>
                        <a:t>27,0</a:t>
                      </a:r>
                    </a:p>
                  </a:txBody>
                  <a:tcPr marL="5322" marR="5322" marT="5322" marB="0" anchor="ctr"/>
                </a:tc>
                <a:tc>
                  <a:txBody>
                    <a:bodyPr/>
                    <a:lstStyle/>
                    <a:p>
                      <a:pPr algn="l" fontAlgn="t"/>
                      <a:r>
                        <a:rPr lang="ru-RU" sz="1600" u="none" strike="noStrike" dirty="0">
                          <a:effectLst/>
                        </a:rPr>
                        <a:t>Обеспечение общественной безопасности</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11"/>
                  </a:ext>
                </a:extLst>
              </a:tr>
              <a:tr h="291435">
                <a:tc>
                  <a:txBody>
                    <a:bodyPr/>
                    <a:lstStyle/>
                    <a:p>
                      <a:pPr algn="ctr" rtl="0" fontAlgn="b"/>
                      <a:r>
                        <a:rPr lang="ru-RU" sz="1600" b="0" i="0" u="none" strike="noStrike" dirty="0">
                          <a:solidFill>
                            <a:srgbClr val="000000"/>
                          </a:solidFill>
                          <a:effectLst/>
                          <a:latin typeface="Times New Roman"/>
                        </a:rPr>
                        <a:t>0,3</a:t>
                      </a:r>
                    </a:p>
                  </a:txBody>
                  <a:tcPr marL="5322" marR="5322" marT="5322" marB="0" anchor="ctr"/>
                </a:tc>
                <a:tc>
                  <a:txBody>
                    <a:bodyPr/>
                    <a:lstStyle/>
                    <a:p>
                      <a:pPr algn="ctr" rtl="0" fontAlgn="b"/>
                      <a:r>
                        <a:rPr lang="ru-RU" sz="1600" b="0" i="0" u="none" strike="noStrike" dirty="0">
                          <a:solidFill>
                            <a:srgbClr val="000000"/>
                          </a:solidFill>
                          <a:effectLst/>
                          <a:latin typeface="Times New Roman"/>
                        </a:rPr>
                        <a:t>0,3</a:t>
                      </a:r>
                    </a:p>
                  </a:txBody>
                  <a:tcPr marL="5322" marR="5322" marT="5322" marB="0" anchor="ctr"/>
                </a:tc>
                <a:tc>
                  <a:txBody>
                    <a:bodyPr/>
                    <a:lstStyle/>
                    <a:p>
                      <a:pPr algn="l" fontAlgn="t"/>
                      <a:r>
                        <a:rPr lang="ru-RU" sz="1600" u="none" strike="noStrike" dirty="0">
                          <a:effectLst/>
                        </a:rPr>
                        <a:t>Обеспечение взаимодействия общества и власти</a:t>
                      </a:r>
                      <a:endParaRPr lang="ru-RU" sz="1600" b="0" i="0" u="none" strike="noStrike" dirty="0">
                        <a:solidFill>
                          <a:srgbClr val="000000"/>
                        </a:solidFill>
                        <a:effectLst/>
                        <a:latin typeface="Arial"/>
                      </a:endParaRPr>
                    </a:p>
                  </a:txBody>
                  <a:tcPr marL="5322" marR="5322" marT="5322" marB="0" anchor="ctr"/>
                </a:tc>
                <a:extLst>
                  <a:ext uri="{0D108BD9-81ED-4DB2-BD59-A6C34878D82A}">
                    <a16:rowId xmlns:a16="http://schemas.microsoft.com/office/drawing/2014/main" xmlns="" val="10012"/>
                  </a:ext>
                </a:extLst>
              </a:tr>
              <a:tr h="291435">
                <a:tc>
                  <a:txBody>
                    <a:bodyPr/>
                    <a:lstStyle/>
                    <a:p>
                      <a:pPr algn="ctr" rtl="0" fontAlgn="b"/>
                      <a:r>
                        <a:rPr lang="ru-RU" sz="1600" b="0" i="0" u="none" strike="noStrike" dirty="0">
                          <a:solidFill>
                            <a:srgbClr val="000000"/>
                          </a:solidFill>
                          <a:effectLst/>
                          <a:latin typeface="Times New Roman"/>
                        </a:rPr>
                        <a:t>42,0</a:t>
                      </a:r>
                    </a:p>
                  </a:txBody>
                  <a:tcPr marL="5322" marR="5322" marT="5322" marB="0" anchor="ctr"/>
                </a:tc>
                <a:tc>
                  <a:txBody>
                    <a:bodyPr/>
                    <a:lstStyle/>
                    <a:p>
                      <a:pPr algn="ctr" rtl="0" fontAlgn="b"/>
                      <a:r>
                        <a:rPr lang="ru-RU" sz="1600" b="0" i="0" u="none" strike="noStrike" dirty="0">
                          <a:solidFill>
                            <a:srgbClr val="000000"/>
                          </a:solidFill>
                          <a:effectLst/>
                          <a:latin typeface="Times New Roman"/>
                        </a:rPr>
                        <a:t>13,7</a:t>
                      </a:r>
                    </a:p>
                  </a:txBody>
                  <a:tcPr marL="5322" marR="5322" marT="5322" marB="0" anchor="ctr"/>
                </a:tc>
                <a:tc>
                  <a:txBody>
                    <a:bodyPr/>
                    <a:lstStyle/>
                    <a:p>
                      <a:pPr algn="l" fontAlgn="t"/>
                      <a:r>
                        <a:rPr lang="ru-RU" sz="1600" b="0" i="0" u="none" strike="noStrike" dirty="0">
                          <a:solidFill>
                            <a:srgbClr val="000000"/>
                          </a:solidFill>
                          <a:effectLst/>
                          <a:latin typeface="Times New Roman" panose="02020603050405020304" pitchFamily="18" charset="0"/>
                          <a:cs typeface="Times New Roman" panose="02020603050405020304" pitchFamily="18" charset="0"/>
                        </a:rPr>
                        <a:t>Формирование</a:t>
                      </a:r>
                      <a:r>
                        <a:rPr lang="ru-RU" sz="1600" b="0" i="0" u="none" strike="noStrike" baseline="0" dirty="0">
                          <a:solidFill>
                            <a:srgbClr val="000000"/>
                          </a:solidFill>
                          <a:effectLst/>
                          <a:latin typeface="Times New Roman" panose="02020603050405020304" pitchFamily="18" charset="0"/>
                          <a:cs typeface="Times New Roman" panose="02020603050405020304" pitchFamily="18" charset="0"/>
                        </a:rPr>
                        <a:t> комфортной городской среды</a:t>
                      </a:r>
                      <a:endParaRPr lang="ru-RU" sz="16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5322" marR="5322" marT="5322" marB="0" anchor="ctr"/>
                </a:tc>
                <a:extLst>
                  <a:ext uri="{0D108BD9-81ED-4DB2-BD59-A6C34878D82A}">
                    <a16:rowId xmlns:a16="http://schemas.microsoft.com/office/drawing/2014/main" xmlns="" val="10013"/>
                  </a:ext>
                </a:extLst>
              </a:tr>
            </a:tbl>
          </a:graphicData>
        </a:graphic>
      </p:graphicFrame>
      <p:sp>
        <p:nvSpPr>
          <p:cNvPr id="6" name="TextBox 5"/>
          <p:cNvSpPr txBox="1"/>
          <p:nvPr/>
        </p:nvSpPr>
        <p:spPr>
          <a:xfrm>
            <a:off x="710293" y="2261506"/>
            <a:ext cx="2939143" cy="1200329"/>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Расходы</a:t>
            </a:r>
          </a:p>
          <a:p>
            <a:pPr algn="ctr"/>
            <a:r>
              <a:rPr lang="ru-RU" dirty="0"/>
              <a:t>2021-2023</a:t>
            </a:r>
          </a:p>
          <a:p>
            <a:pPr algn="ctr"/>
            <a:r>
              <a:rPr lang="ru-RU" dirty="0"/>
              <a:t>3 335,1 </a:t>
            </a:r>
            <a:r>
              <a:rPr lang="ru-RU" dirty="0" err="1"/>
              <a:t>млн.руб</a:t>
            </a:r>
            <a:r>
              <a:rPr lang="ru-RU" dirty="0"/>
              <a:t>.</a:t>
            </a:r>
          </a:p>
          <a:p>
            <a:pPr algn="ctr"/>
            <a:endParaRPr lang="ru-RU" dirty="0"/>
          </a:p>
        </p:txBody>
      </p:sp>
      <p:sp>
        <p:nvSpPr>
          <p:cNvPr id="9" name="TextBox 8"/>
          <p:cNvSpPr txBox="1"/>
          <p:nvPr/>
        </p:nvSpPr>
        <p:spPr>
          <a:xfrm>
            <a:off x="710293" y="4226378"/>
            <a:ext cx="2939143" cy="646331"/>
          </a:xfrm>
          <a:prstGeom prst="rect">
            <a:avLst/>
          </a:prstGeom>
          <a:solidFill>
            <a:schemeClr val="tx2">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Программные расходы</a:t>
            </a:r>
          </a:p>
          <a:p>
            <a:pPr algn="ctr"/>
            <a:r>
              <a:rPr lang="ru-RU" dirty="0"/>
              <a:t>89,5 %</a:t>
            </a:r>
          </a:p>
        </p:txBody>
      </p:sp>
    </p:spTree>
    <p:extLst>
      <p:ext uri="{BB962C8B-B14F-4D97-AF65-F5344CB8AC3E}">
        <p14:creationId xmlns:p14="http://schemas.microsoft.com/office/powerpoint/2010/main" val="2197195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0589" y="-104924"/>
            <a:ext cx="11151302" cy="1143000"/>
          </a:xfrm>
        </p:spPr>
        <p:txBody>
          <a:bodyPr>
            <a:normAutofit/>
          </a:bodyPr>
          <a:lstStyle/>
          <a:p>
            <a:pPr algn="r"/>
            <a:r>
              <a:rPr lang="ru-RU" sz="2400" dirty="0">
                <a:latin typeface="Times New Roman" panose="02020603050405020304" pitchFamily="18" charset="0"/>
                <a:cs typeface="Times New Roman" panose="02020603050405020304" pitchFamily="18" charset="0"/>
              </a:rPr>
              <a:t>Расходы по муниципальным проектам в рамках региональных проектов на 2021 год</a:t>
            </a:r>
            <a:br>
              <a:rPr lang="ru-RU" sz="2400" dirty="0">
                <a:latin typeface="Times New Roman" panose="02020603050405020304" pitchFamily="18" charset="0"/>
                <a:cs typeface="Times New Roman" panose="02020603050405020304" pitchFamily="18" charset="0"/>
              </a:rPr>
            </a:br>
            <a:r>
              <a:rPr lang="ru-RU" sz="2400" dirty="0" err="1">
                <a:latin typeface="Times New Roman" panose="02020603050405020304" pitchFamily="18" charset="0"/>
                <a:cs typeface="Times New Roman" panose="02020603050405020304" pitchFamily="18" charset="0"/>
              </a:rPr>
              <a:t>млн.руб</a:t>
            </a:r>
            <a:r>
              <a:rPr lang="ru-RU" sz="2400" dirty="0">
                <a:latin typeface="Times New Roman" panose="02020603050405020304" pitchFamily="18" charset="0"/>
                <a:cs typeface="Times New Roman" panose="02020603050405020304" pitchFamily="18" charset="0"/>
              </a:rPr>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93684116"/>
              </p:ext>
            </p:extLst>
          </p:nvPr>
        </p:nvGraphicFramePr>
        <p:xfrm>
          <a:off x="443883" y="1249758"/>
          <a:ext cx="11576620" cy="3332480"/>
        </p:xfrm>
        <a:graphic>
          <a:graphicData uri="http://schemas.openxmlformats.org/drawingml/2006/table">
            <a:tbl>
              <a:tblPr firstRow="1" bandRow="1">
                <a:tableStyleId>{5C22544A-7EE6-4342-B048-85BDC9FD1C3A}</a:tableStyleId>
              </a:tblPr>
              <a:tblGrid>
                <a:gridCol w="8202967">
                  <a:extLst>
                    <a:ext uri="{9D8B030D-6E8A-4147-A177-3AD203B41FA5}">
                      <a16:colId xmlns:a16="http://schemas.microsoft.com/office/drawing/2014/main" xmlns="" val="20000"/>
                    </a:ext>
                  </a:extLst>
                </a:gridCol>
                <a:gridCol w="1691502">
                  <a:extLst>
                    <a:ext uri="{9D8B030D-6E8A-4147-A177-3AD203B41FA5}">
                      <a16:colId xmlns:a16="http://schemas.microsoft.com/office/drawing/2014/main" xmlns="" val="20001"/>
                    </a:ext>
                  </a:extLst>
                </a:gridCol>
                <a:gridCol w="1682151">
                  <a:extLst>
                    <a:ext uri="{9D8B030D-6E8A-4147-A177-3AD203B41FA5}">
                      <a16:colId xmlns:a16="http://schemas.microsoft.com/office/drawing/2014/main" xmlns="" val="20002"/>
                    </a:ext>
                  </a:extLst>
                </a:gridCol>
              </a:tblGrid>
              <a:tr h="569343">
                <a:tc>
                  <a:txBody>
                    <a:bodyPr/>
                    <a:lstStyle/>
                    <a:p>
                      <a:pPr algn="ctr"/>
                      <a:r>
                        <a:rPr lang="ru-RU" dirty="0">
                          <a:latin typeface="Times New Roman" panose="02020603050405020304" pitchFamily="18" charset="0"/>
                          <a:cs typeface="Times New Roman" panose="02020603050405020304" pitchFamily="18" charset="0"/>
                        </a:rPr>
                        <a:t>Мероприятия расходования</a:t>
                      </a:r>
                    </a:p>
                  </a:txBody>
                  <a:tcPr/>
                </a:tc>
                <a:tc>
                  <a:txBody>
                    <a:bodyPr/>
                    <a:lstStyle/>
                    <a:p>
                      <a:pPr algn="ctr"/>
                      <a:r>
                        <a:rPr lang="ru-RU" dirty="0">
                          <a:latin typeface="Times New Roman" panose="02020603050405020304" pitchFamily="18" charset="0"/>
                          <a:cs typeface="Times New Roman" panose="02020603050405020304" pitchFamily="18" charset="0"/>
                        </a:rPr>
                        <a:t>Доля </a:t>
                      </a:r>
                      <a:r>
                        <a:rPr lang="ru-RU" dirty="0" err="1">
                          <a:latin typeface="Times New Roman" panose="02020603050405020304" pitchFamily="18" charset="0"/>
                          <a:cs typeface="Times New Roman" panose="02020603050405020304" pitchFamily="18" charset="0"/>
                        </a:rPr>
                        <a:t>м.б</a:t>
                      </a:r>
                      <a:r>
                        <a:rPr lang="ru-RU" dirty="0">
                          <a:latin typeface="Times New Roman" panose="02020603050405020304" pitchFamily="18" charset="0"/>
                          <a:cs typeface="Times New Roman" panose="02020603050405020304" pitchFamily="18" charset="0"/>
                        </a:rPr>
                        <a:t>. (25%)</a:t>
                      </a:r>
                    </a:p>
                  </a:txBody>
                  <a:tcPr/>
                </a:tc>
                <a:tc>
                  <a:txBody>
                    <a:bodyPr/>
                    <a:lstStyle/>
                    <a:p>
                      <a:pPr algn="ctr"/>
                      <a:r>
                        <a:rPr lang="ru-RU" dirty="0">
                          <a:latin typeface="Times New Roman" panose="02020603050405020304" pitchFamily="18" charset="0"/>
                          <a:cs typeface="Times New Roman" panose="02020603050405020304" pitchFamily="18" charset="0"/>
                        </a:rPr>
                        <a:t>Доля краевого бюджета (75%)</a:t>
                      </a:r>
                    </a:p>
                  </a:txBody>
                  <a:tcPr/>
                </a:tc>
                <a:extLst>
                  <a:ext uri="{0D108BD9-81ED-4DB2-BD59-A6C34878D82A}">
                    <a16:rowId xmlns:a16="http://schemas.microsoft.com/office/drawing/2014/main" xmlns="" val="10000"/>
                  </a:ext>
                </a:extLst>
              </a:tr>
              <a:tr h="370840">
                <a:tc>
                  <a:txBody>
                    <a:bodyPr/>
                    <a:lstStyle/>
                    <a:p>
                      <a:r>
                        <a:rPr lang="ru-RU" sz="1600" dirty="0">
                          <a:latin typeface="Times New Roman" panose="02020603050405020304" pitchFamily="18" charset="0"/>
                          <a:cs typeface="Times New Roman" panose="02020603050405020304" pitchFamily="18" charset="0"/>
                        </a:rPr>
                        <a:t>Строительство распределительного газопровода низкого давления по ул. Советская, Советская</a:t>
                      </a:r>
                      <a:r>
                        <a:rPr lang="ru-RU" sz="1600" baseline="0" dirty="0">
                          <a:latin typeface="Times New Roman" panose="02020603050405020304" pitchFamily="18" charset="0"/>
                          <a:cs typeface="Times New Roman" panose="02020603050405020304" pitchFamily="18" charset="0"/>
                        </a:rPr>
                        <a:t> Набережная, Куйбышева, Кирова, Максима Горького, пер. Максима Горького, ул. Восточная, Некрасова, Малышева в </a:t>
                      </a:r>
                      <a:r>
                        <a:rPr lang="ru-RU" sz="1600" baseline="0" dirty="0" err="1">
                          <a:latin typeface="Times New Roman" panose="02020603050405020304" pitchFamily="18" charset="0"/>
                          <a:cs typeface="Times New Roman" panose="02020603050405020304" pitchFamily="18" charset="0"/>
                        </a:rPr>
                        <a:t>п.Октябрьский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endParaRPr lang="ru-RU" sz="1600" b="0" dirty="0">
                        <a:latin typeface="Times New Roman" panose="02020603050405020304" pitchFamily="18" charset="0"/>
                        <a:cs typeface="Times New Roman" panose="02020603050405020304" pitchFamily="18" charset="0"/>
                      </a:endParaRPr>
                    </a:p>
                    <a:p>
                      <a:pPr algn="ctr"/>
                      <a:r>
                        <a:rPr lang="ru-RU" sz="1600" b="0" dirty="0">
                          <a:latin typeface="Times New Roman" panose="02020603050405020304" pitchFamily="18" charset="0"/>
                          <a:cs typeface="Times New Roman" panose="02020603050405020304" pitchFamily="18" charset="0"/>
                        </a:rPr>
                        <a:t>4,3</a:t>
                      </a:r>
                    </a:p>
                  </a:txBody>
                  <a:tcPr/>
                </a:tc>
                <a:tc>
                  <a:txBody>
                    <a:bodyPr/>
                    <a:lstStyle/>
                    <a:p>
                      <a:pPr algn="ctr"/>
                      <a:endParaRPr lang="ru-RU" sz="1600" b="0" dirty="0">
                        <a:latin typeface="Times New Roman" panose="02020603050405020304" pitchFamily="18" charset="0"/>
                        <a:cs typeface="Times New Roman" panose="02020603050405020304" pitchFamily="18" charset="0"/>
                      </a:endParaRPr>
                    </a:p>
                    <a:p>
                      <a:pPr algn="ctr"/>
                      <a:r>
                        <a:rPr lang="ru-RU" sz="1600" b="0" dirty="0">
                          <a:latin typeface="Times New Roman" panose="02020603050405020304" pitchFamily="18" charset="0"/>
                          <a:cs typeface="Times New Roman" panose="02020603050405020304" pitchFamily="18" charset="0"/>
                        </a:rPr>
                        <a:t>12,8</a:t>
                      </a:r>
                    </a:p>
                  </a:txBody>
                  <a:tcPr/>
                </a:tc>
                <a:extLst>
                  <a:ext uri="{0D108BD9-81ED-4DB2-BD59-A6C34878D82A}">
                    <a16:rowId xmlns:a16="http://schemas.microsoft.com/office/drawing/2014/main" xmlns="" val="10001"/>
                  </a:ext>
                </a:extLst>
              </a:tr>
              <a:tr h="370840">
                <a:tc>
                  <a:txBody>
                    <a:bodyPr/>
                    <a:lstStyle/>
                    <a:p>
                      <a:r>
                        <a:rPr lang="ru-RU" sz="1600" dirty="0">
                          <a:latin typeface="Times New Roman" panose="02020603050405020304" pitchFamily="18" charset="0"/>
                          <a:cs typeface="Times New Roman" panose="02020603050405020304" pitchFamily="18" charset="0"/>
                        </a:rPr>
                        <a:t>Строительство водопроводных сетей по ул. Родниковая, Уютная, Крайняя, Лазурная, Полевая в </a:t>
                      </a:r>
                      <a:r>
                        <a:rPr lang="ru-RU" sz="1600" dirty="0" err="1">
                          <a:latin typeface="Times New Roman" panose="02020603050405020304" pitchFamily="18" charset="0"/>
                          <a:cs typeface="Times New Roman" panose="02020603050405020304" pitchFamily="18" charset="0"/>
                        </a:rPr>
                        <a:t>п.Октябрьский</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b="0" dirty="0">
                          <a:latin typeface="Times New Roman" panose="02020603050405020304" pitchFamily="18" charset="0"/>
                          <a:cs typeface="Times New Roman" panose="02020603050405020304" pitchFamily="18" charset="0"/>
                        </a:rPr>
                        <a:t>2,0</a:t>
                      </a:r>
                    </a:p>
                  </a:txBody>
                  <a:tcPr/>
                </a:tc>
                <a:tc>
                  <a:txBody>
                    <a:bodyPr/>
                    <a:lstStyle/>
                    <a:p>
                      <a:pPr algn="ctr"/>
                      <a:r>
                        <a:rPr lang="ru-RU" sz="1600" b="0" dirty="0">
                          <a:latin typeface="Times New Roman" panose="02020603050405020304" pitchFamily="18" charset="0"/>
                          <a:cs typeface="Times New Roman" panose="02020603050405020304" pitchFamily="18" charset="0"/>
                        </a:rPr>
                        <a:t>5,9</a:t>
                      </a:r>
                    </a:p>
                  </a:txBody>
                  <a:tcPr/>
                </a:tc>
                <a:extLst>
                  <a:ext uri="{0D108BD9-81ED-4DB2-BD59-A6C34878D82A}">
                    <a16:rowId xmlns:a16="http://schemas.microsoft.com/office/drawing/2014/main" xmlns="" val="10002"/>
                  </a:ext>
                </a:extLst>
              </a:tr>
              <a:tr h="370840">
                <a:tc>
                  <a:txBody>
                    <a:bodyPr/>
                    <a:lstStyle/>
                    <a:p>
                      <a:r>
                        <a:rPr lang="ru-RU" sz="1600" dirty="0">
                          <a:latin typeface="Times New Roman" panose="02020603050405020304" pitchFamily="18" charset="0"/>
                          <a:cs typeface="Times New Roman" panose="02020603050405020304" pitchFamily="18" charset="0"/>
                        </a:rPr>
                        <a:t>Ремонт водопроводов</a:t>
                      </a:r>
                    </a:p>
                  </a:txBody>
                  <a:tcPr/>
                </a:tc>
                <a:tc>
                  <a:txBody>
                    <a:bodyPr/>
                    <a:lstStyle/>
                    <a:p>
                      <a:pPr algn="ctr"/>
                      <a:r>
                        <a:rPr lang="ru-RU" sz="1600" b="0" dirty="0">
                          <a:latin typeface="Times New Roman" panose="02020603050405020304" pitchFamily="18" charset="0"/>
                          <a:cs typeface="Times New Roman" panose="02020603050405020304" pitchFamily="18" charset="0"/>
                        </a:rPr>
                        <a:t>1,1</a:t>
                      </a:r>
                    </a:p>
                  </a:txBody>
                  <a:tcPr/>
                </a:tc>
                <a:tc>
                  <a:txBody>
                    <a:bodyPr/>
                    <a:lstStyle/>
                    <a:p>
                      <a:pPr algn="ctr"/>
                      <a:r>
                        <a:rPr lang="ru-RU" sz="1600" b="0" dirty="0">
                          <a:latin typeface="Times New Roman" panose="02020603050405020304" pitchFamily="18" charset="0"/>
                          <a:cs typeface="Times New Roman" panose="02020603050405020304" pitchFamily="18" charset="0"/>
                        </a:rPr>
                        <a:t>3,2</a:t>
                      </a:r>
                    </a:p>
                  </a:txBody>
                  <a:tcPr/>
                </a:tc>
                <a:extLst>
                  <a:ext uri="{0D108BD9-81ED-4DB2-BD59-A6C34878D82A}">
                    <a16:rowId xmlns:a16="http://schemas.microsoft.com/office/drawing/2014/main" xmlns="" val="10003"/>
                  </a:ext>
                </a:extLst>
              </a:tr>
              <a:tr h="370840">
                <a:tc>
                  <a:txBody>
                    <a:bodyPr/>
                    <a:lstStyle/>
                    <a:p>
                      <a:r>
                        <a:rPr lang="ru-RU" sz="1400" b="1" dirty="0">
                          <a:latin typeface="Times New Roman" panose="02020603050405020304" pitchFamily="18" charset="0"/>
                          <a:cs typeface="Times New Roman" panose="02020603050405020304" pitchFamily="18" charset="0"/>
                        </a:rPr>
                        <a:t>ВСЕГО</a:t>
                      </a:r>
                    </a:p>
                  </a:txBody>
                  <a:tcPr/>
                </a:tc>
                <a:tc>
                  <a:txBody>
                    <a:bodyPr/>
                    <a:lstStyle/>
                    <a:p>
                      <a:pPr algn="ctr"/>
                      <a:r>
                        <a:rPr lang="ru-RU" sz="1600" b="1" dirty="0">
                          <a:latin typeface="Times New Roman" panose="02020603050405020304" pitchFamily="18" charset="0"/>
                          <a:cs typeface="Times New Roman" panose="02020603050405020304" pitchFamily="18" charset="0"/>
                        </a:rPr>
                        <a:t>7,3</a:t>
                      </a:r>
                    </a:p>
                  </a:txBody>
                  <a:tcPr/>
                </a:tc>
                <a:tc>
                  <a:txBody>
                    <a:bodyPr/>
                    <a:lstStyle/>
                    <a:p>
                      <a:pPr algn="ctr"/>
                      <a:r>
                        <a:rPr lang="ru-RU" sz="1600" b="1" dirty="0">
                          <a:latin typeface="Times New Roman" panose="02020603050405020304" pitchFamily="18" charset="0"/>
                          <a:cs typeface="Times New Roman" panose="02020603050405020304" pitchFamily="18" charset="0"/>
                        </a:rPr>
                        <a:t>21,9</a:t>
                      </a:r>
                    </a:p>
                  </a:txBody>
                  <a:tcPr/>
                </a:tc>
                <a:extLst>
                  <a:ext uri="{0D108BD9-81ED-4DB2-BD59-A6C34878D82A}">
                    <a16:rowId xmlns:a16="http://schemas.microsoft.com/office/drawing/2014/main" xmlns="" val="10013"/>
                  </a:ext>
                </a:extLst>
              </a:tr>
            </a:tbl>
          </a:graphicData>
        </a:graphic>
      </p:graphicFrame>
    </p:spTree>
    <p:extLst>
      <p:ext uri="{BB962C8B-B14F-4D97-AF65-F5344CB8AC3E}">
        <p14:creationId xmlns:p14="http://schemas.microsoft.com/office/powerpoint/2010/main" val="2339089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32894"/>
          </a:xfrm>
        </p:spPr>
        <p:txBody>
          <a:bodyPr>
            <a:normAutofit fontScale="90000"/>
          </a:bodyPr>
          <a:lstStyle/>
          <a:p>
            <a:r>
              <a:rPr lang="ru-RU" sz="2400" dirty="0">
                <a:latin typeface="Times New Roman" panose="02020603050405020304" pitchFamily="18" charset="0"/>
                <a:cs typeface="Times New Roman" panose="02020603050405020304" pitchFamily="18" charset="0"/>
              </a:rPr>
              <a:t>Реализация программы развития преобразованных муниципальных образований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254413498"/>
              </p:ext>
            </p:extLst>
          </p:nvPr>
        </p:nvGraphicFramePr>
        <p:xfrm>
          <a:off x="338666" y="1007532"/>
          <a:ext cx="11548533" cy="3732976"/>
        </p:xfrm>
        <a:graphic>
          <a:graphicData uri="http://schemas.openxmlformats.org/drawingml/2006/table">
            <a:tbl>
              <a:tblPr firstRow="1" bandRow="1">
                <a:tableStyleId>{5C22544A-7EE6-4342-B048-85BDC9FD1C3A}</a:tableStyleId>
              </a:tblPr>
              <a:tblGrid>
                <a:gridCol w="9182590">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gridCol w="1134768">
                  <a:extLst>
                    <a:ext uri="{9D8B030D-6E8A-4147-A177-3AD203B41FA5}">
                      <a16:colId xmlns:a16="http://schemas.microsoft.com/office/drawing/2014/main" xmlns="" val="20002"/>
                    </a:ext>
                  </a:extLst>
                </a:gridCol>
              </a:tblGrid>
              <a:tr h="900321">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tc>
                <a:tc>
                  <a:txBody>
                    <a:bodyPr/>
                    <a:lstStyle/>
                    <a:p>
                      <a:pPr algn="ctr"/>
                      <a:r>
                        <a:rPr lang="ru-RU" sz="1400" dirty="0">
                          <a:latin typeface="Times New Roman" panose="02020603050405020304" pitchFamily="18" charset="0"/>
                          <a:cs typeface="Times New Roman" panose="02020603050405020304" pitchFamily="18" charset="0"/>
                        </a:rPr>
                        <a:t>Доля местного бюджета 50%</a:t>
                      </a:r>
                    </a:p>
                  </a:txBody>
                  <a:tcPr/>
                </a:tc>
                <a:tc>
                  <a:txBody>
                    <a:bodyPr/>
                    <a:lstStyle/>
                    <a:p>
                      <a:pPr algn="ctr"/>
                      <a:r>
                        <a:rPr lang="ru-RU" sz="1400" dirty="0">
                          <a:latin typeface="Times New Roman" panose="02020603050405020304" pitchFamily="18" charset="0"/>
                          <a:cs typeface="Times New Roman" panose="02020603050405020304" pitchFamily="18" charset="0"/>
                        </a:rPr>
                        <a:t>Доля бюджета Пермского края 50%</a:t>
                      </a:r>
                    </a:p>
                  </a:txBody>
                  <a:tcPr/>
                </a:tc>
                <a:extLst>
                  <a:ext uri="{0D108BD9-81ED-4DB2-BD59-A6C34878D82A}">
                    <a16:rowId xmlns:a16="http://schemas.microsoft.com/office/drawing/2014/main" xmlns="" val="10000"/>
                  </a:ext>
                </a:extLst>
              </a:tr>
              <a:tr h="348512">
                <a:tc>
                  <a:txBody>
                    <a:bodyPr/>
                    <a:lstStyle/>
                    <a:p>
                      <a:pPr>
                        <a:lnSpc>
                          <a:spcPts val="1100"/>
                        </a:lnSpc>
                        <a:spcAft>
                          <a:spcPts val="0"/>
                        </a:spcAft>
                      </a:pPr>
                      <a:r>
                        <a:rPr lang="ru-RU" sz="1600" b="0" i="0" dirty="0">
                          <a:solidFill>
                            <a:schemeClr val="tx1"/>
                          </a:solidFill>
                          <a:effectLst/>
                          <a:latin typeface="Times New Roman"/>
                          <a:ea typeface="Times New Roman"/>
                        </a:rPr>
                        <a:t>Благоустройство (устройство детских</a:t>
                      </a:r>
                      <a:r>
                        <a:rPr lang="ru-RU" sz="1600" b="0" i="0" baseline="0" dirty="0">
                          <a:solidFill>
                            <a:schemeClr val="tx1"/>
                          </a:solidFill>
                          <a:effectLst/>
                          <a:latin typeface="Times New Roman"/>
                          <a:ea typeface="Times New Roman"/>
                        </a:rPr>
                        <a:t> площадок, ремонт тротуаров)</a:t>
                      </a:r>
                      <a:endParaRPr lang="ru-RU" sz="1600" b="0" i="0" dirty="0">
                        <a:solidFill>
                          <a:schemeClr val="tx1"/>
                        </a:solidFill>
                        <a:effectLst/>
                        <a:latin typeface="Times New Roman"/>
                        <a:ea typeface="Times New Roman"/>
                      </a:endParaRP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4,2</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4,2</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r>
                        <a:rPr lang="ru-RU" sz="1600" b="0" i="0" dirty="0">
                          <a:solidFill>
                            <a:schemeClr val="tx1"/>
                          </a:solidFill>
                          <a:effectLst/>
                          <a:latin typeface="Times New Roman"/>
                          <a:ea typeface="Times New Roman"/>
                        </a:rPr>
                        <a:t>Уличное освещение (ремонт)</a:t>
                      </a: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2,8</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2,8</a:t>
                      </a:r>
                    </a:p>
                  </a:txBody>
                  <a:tcPr marL="47625" marR="47625" marT="0" marB="0"/>
                </a:tc>
                <a:extLst>
                  <a:ext uri="{0D108BD9-81ED-4DB2-BD59-A6C34878D82A}">
                    <a16:rowId xmlns:a16="http://schemas.microsoft.com/office/drawing/2014/main" xmlns="" val="10002"/>
                  </a:ext>
                </a:extLst>
              </a:tr>
              <a:tr h="348512">
                <a:tc>
                  <a:txBody>
                    <a:bodyPr/>
                    <a:lstStyle/>
                    <a:p>
                      <a:pPr>
                        <a:lnSpc>
                          <a:spcPts val="1100"/>
                        </a:lnSpc>
                        <a:spcAft>
                          <a:spcPts val="0"/>
                        </a:spcAft>
                      </a:pPr>
                      <a:r>
                        <a:rPr lang="ru-RU" sz="1600" b="0" i="0" dirty="0">
                          <a:solidFill>
                            <a:schemeClr val="tx1"/>
                          </a:solidFill>
                          <a:effectLst/>
                          <a:latin typeface="Times New Roman"/>
                          <a:ea typeface="Times New Roman"/>
                        </a:rPr>
                        <a:t>Строительство газопровода высокого давления и ГРПШ в п. Октябрьский, ул. Полевая</a:t>
                      </a: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0,8</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0,8</a:t>
                      </a:r>
                    </a:p>
                  </a:txBody>
                  <a:tcPr marL="47625" marR="47625" marT="0" marB="0"/>
                </a:tc>
                <a:extLst>
                  <a:ext uri="{0D108BD9-81ED-4DB2-BD59-A6C34878D82A}">
                    <a16:rowId xmlns:a16="http://schemas.microsoft.com/office/drawing/2014/main" xmlns="" val="10003"/>
                  </a:ext>
                </a:extLst>
              </a:tr>
              <a:tr h="348512">
                <a:tc>
                  <a:txBody>
                    <a:bodyPr/>
                    <a:lstStyle/>
                    <a:p>
                      <a:pPr>
                        <a:lnSpc>
                          <a:spcPts val="1100"/>
                        </a:lnSpc>
                        <a:spcAft>
                          <a:spcPts val="0"/>
                        </a:spcAft>
                      </a:pPr>
                      <a:r>
                        <a:rPr lang="ru-RU" sz="1600" b="0" i="0" dirty="0">
                          <a:solidFill>
                            <a:schemeClr val="tx1"/>
                          </a:solidFill>
                          <a:effectLst/>
                          <a:latin typeface="Times New Roman"/>
                          <a:ea typeface="Times New Roman"/>
                        </a:rPr>
                        <a:t>Ремонты водопроводов</a:t>
                      </a: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7,8</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7,8</a:t>
                      </a:r>
                    </a:p>
                  </a:txBody>
                  <a:tcPr marL="47625" marR="47625" marT="0" marB="0"/>
                </a:tc>
                <a:extLst>
                  <a:ext uri="{0D108BD9-81ED-4DB2-BD59-A6C34878D82A}">
                    <a16:rowId xmlns:a16="http://schemas.microsoft.com/office/drawing/2014/main" xmlns="" val="10004"/>
                  </a:ext>
                </a:extLst>
              </a:tr>
              <a:tr h="348512">
                <a:tc>
                  <a:txBody>
                    <a:bodyPr/>
                    <a:lstStyle/>
                    <a:p>
                      <a:pPr>
                        <a:spcAft>
                          <a:spcPts val="0"/>
                        </a:spcAft>
                      </a:pPr>
                      <a:r>
                        <a:rPr lang="ru-RU" sz="1600" b="0" i="0" dirty="0">
                          <a:solidFill>
                            <a:schemeClr val="tx1"/>
                          </a:solidFill>
                          <a:effectLst/>
                          <a:latin typeface="Times New Roman"/>
                          <a:ea typeface="Times New Roman"/>
                        </a:rPr>
                        <a:t>Общее образование (ремонт школ)</a:t>
                      </a: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11,2</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11,2</a:t>
                      </a:r>
                    </a:p>
                  </a:txBody>
                  <a:tcPr marL="47625" marR="47625" marT="0" marB="0"/>
                </a:tc>
                <a:extLst>
                  <a:ext uri="{0D108BD9-81ED-4DB2-BD59-A6C34878D82A}">
                    <a16:rowId xmlns:a16="http://schemas.microsoft.com/office/drawing/2014/main" xmlns="" val="10005"/>
                  </a:ext>
                </a:extLst>
              </a:tr>
              <a:tr h="348512">
                <a:tc>
                  <a:txBody>
                    <a:bodyPr/>
                    <a:lstStyle/>
                    <a:p>
                      <a:pPr>
                        <a:spcAft>
                          <a:spcPts val="0"/>
                        </a:spcAft>
                      </a:pPr>
                      <a:r>
                        <a:rPr lang="ru-RU" sz="1600" b="0" i="0" dirty="0">
                          <a:solidFill>
                            <a:schemeClr val="tx1"/>
                          </a:solidFill>
                          <a:effectLst/>
                          <a:latin typeface="Times New Roman"/>
                          <a:ea typeface="Times New Roman"/>
                        </a:rPr>
                        <a:t>Дошкольное образование</a:t>
                      </a:r>
                    </a:p>
                  </a:txBody>
                  <a:tcPr marL="47625" marR="47625" marT="0" marB="0" anchor="ctr"/>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4,8</a:t>
                      </a:r>
                    </a:p>
                  </a:txBody>
                  <a:tcPr marL="47625" marR="47625" marT="0" marB="0"/>
                </a:tc>
                <a:tc>
                  <a:txBody>
                    <a:bodyPr/>
                    <a:lstStyle/>
                    <a:p>
                      <a:pPr marL="14605" marR="25400" indent="-14605" algn="ctr">
                        <a:lnSpc>
                          <a:spcPts val="1200"/>
                        </a:lnSpc>
                        <a:spcAft>
                          <a:spcPts val="0"/>
                        </a:spcAft>
                      </a:pPr>
                      <a:endParaRPr lang="ru-RU" sz="1600" b="0" i="0" dirty="0">
                        <a:solidFill>
                          <a:schemeClr val="tx1"/>
                        </a:solidFill>
                        <a:effectLst/>
                        <a:latin typeface="Times New Roman"/>
                        <a:ea typeface="Times New Roman"/>
                      </a:endParaRPr>
                    </a:p>
                    <a:p>
                      <a:pPr marL="14605" marR="25400" indent="-14605" algn="ctr">
                        <a:lnSpc>
                          <a:spcPts val="1200"/>
                        </a:lnSpc>
                        <a:spcAft>
                          <a:spcPts val="0"/>
                        </a:spcAft>
                      </a:pPr>
                      <a:r>
                        <a:rPr lang="ru-RU" sz="1600" b="0" i="0" dirty="0">
                          <a:solidFill>
                            <a:schemeClr val="tx1"/>
                          </a:solidFill>
                          <a:effectLst/>
                          <a:latin typeface="Times New Roman"/>
                          <a:ea typeface="Times New Roman"/>
                        </a:rPr>
                        <a:t>4,8</a:t>
                      </a:r>
                    </a:p>
                  </a:txBody>
                  <a:tcPr marL="47625" marR="47625" marT="0" marB="0"/>
                </a:tc>
                <a:extLst>
                  <a:ext uri="{0D108BD9-81ED-4DB2-BD59-A6C34878D82A}">
                    <a16:rowId xmlns:a16="http://schemas.microsoft.com/office/drawing/2014/main" xmlns="" val="10006"/>
                  </a:ext>
                </a:extLst>
              </a:tr>
              <a:tr h="348512">
                <a:tc>
                  <a:txBody>
                    <a:bodyPr/>
                    <a:lstStyle/>
                    <a:p>
                      <a:pPr>
                        <a:lnSpc>
                          <a:spcPts val="1200"/>
                        </a:lnSpc>
                        <a:spcAft>
                          <a:spcPts val="0"/>
                        </a:spcAft>
                      </a:pPr>
                      <a:endParaRPr lang="ru-RU" sz="1600" b="0" i="0" dirty="0">
                        <a:solidFill>
                          <a:schemeClr val="tx1"/>
                        </a:solidFill>
                        <a:effectLst/>
                        <a:latin typeface="Times New Roman"/>
                        <a:ea typeface="Times New Roman"/>
                      </a:endParaRPr>
                    </a:p>
                    <a:p>
                      <a:pPr>
                        <a:lnSpc>
                          <a:spcPts val="1200"/>
                        </a:lnSpc>
                        <a:spcAft>
                          <a:spcPts val="0"/>
                        </a:spcAft>
                      </a:pPr>
                      <a:r>
                        <a:rPr lang="ru-RU" sz="1600" b="0" i="0" dirty="0">
                          <a:solidFill>
                            <a:schemeClr val="tx1"/>
                          </a:solidFill>
                          <a:effectLst/>
                          <a:latin typeface="Times New Roman"/>
                          <a:ea typeface="Times New Roman"/>
                        </a:rPr>
                        <a:t>Культура</a:t>
                      </a:r>
                    </a:p>
                  </a:txBody>
                  <a:tcPr marL="47625" marR="47625" marT="0" marB="0"/>
                </a:tc>
                <a:tc>
                  <a:txBody>
                    <a:bodyPr/>
                    <a:lstStyle/>
                    <a:p>
                      <a:pPr algn="ctr"/>
                      <a:r>
                        <a:rPr lang="ru-RU" sz="1600" b="0" i="0" dirty="0">
                          <a:solidFill>
                            <a:schemeClr val="tx1"/>
                          </a:solidFill>
                          <a:latin typeface="Times New Roman" panose="02020603050405020304" pitchFamily="18" charset="0"/>
                          <a:cs typeface="Times New Roman" panose="02020603050405020304" pitchFamily="18" charset="0"/>
                        </a:rPr>
                        <a:t>4,5</a:t>
                      </a:r>
                    </a:p>
                  </a:txBody>
                  <a:tcPr/>
                </a:tc>
                <a:tc>
                  <a:txBody>
                    <a:bodyPr/>
                    <a:lstStyle/>
                    <a:p>
                      <a:pPr algn="ctr"/>
                      <a:r>
                        <a:rPr lang="ru-RU" sz="1600" b="0" i="0" dirty="0">
                          <a:solidFill>
                            <a:schemeClr val="tx1"/>
                          </a:solidFill>
                          <a:latin typeface="Times New Roman" panose="02020603050405020304" pitchFamily="18" charset="0"/>
                          <a:cs typeface="Times New Roman" panose="02020603050405020304" pitchFamily="18" charset="0"/>
                        </a:rPr>
                        <a:t>4,5</a:t>
                      </a:r>
                    </a:p>
                  </a:txBody>
                  <a:tcPr/>
                </a:tc>
                <a:extLst>
                  <a:ext uri="{0D108BD9-81ED-4DB2-BD59-A6C34878D82A}">
                    <a16:rowId xmlns:a16="http://schemas.microsoft.com/office/drawing/2014/main" xmlns="" val="10007"/>
                  </a:ext>
                </a:extLst>
              </a:tr>
              <a:tr h="348512">
                <a:tc>
                  <a:txBody>
                    <a:bodyPr/>
                    <a:lstStyle/>
                    <a:p>
                      <a:pPr>
                        <a:lnSpc>
                          <a:spcPts val="1200"/>
                        </a:lnSpc>
                        <a:spcAft>
                          <a:spcPts val="0"/>
                        </a:spcAft>
                      </a:pPr>
                      <a:endParaRPr lang="ru-RU" sz="1600" b="1" i="0" dirty="0">
                        <a:solidFill>
                          <a:schemeClr val="tx1"/>
                        </a:solidFill>
                        <a:effectLst/>
                        <a:latin typeface="Times New Roman"/>
                        <a:ea typeface="Times New Roman"/>
                      </a:endParaRPr>
                    </a:p>
                    <a:p>
                      <a:pPr>
                        <a:lnSpc>
                          <a:spcPts val="1200"/>
                        </a:lnSpc>
                        <a:spcAft>
                          <a:spcPts val="0"/>
                        </a:spcAft>
                      </a:pPr>
                      <a:r>
                        <a:rPr lang="ru-RU" sz="1600" b="1" i="0" dirty="0">
                          <a:solidFill>
                            <a:schemeClr val="tx1"/>
                          </a:solidFill>
                          <a:effectLst/>
                          <a:latin typeface="Times New Roman"/>
                          <a:ea typeface="Times New Roman"/>
                        </a:rPr>
                        <a:t>ВСЕГО</a:t>
                      </a:r>
                    </a:p>
                  </a:txBody>
                  <a:tcPr marL="47625" marR="47625" marT="0" marB="0"/>
                </a:tc>
                <a:tc>
                  <a:txBody>
                    <a:bodyPr/>
                    <a:lstStyle/>
                    <a:p>
                      <a:pPr algn="ctr"/>
                      <a:r>
                        <a:rPr lang="ru-RU" sz="1600" b="1" i="0" dirty="0">
                          <a:solidFill>
                            <a:schemeClr val="tx1"/>
                          </a:solidFill>
                          <a:latin typeface="Times New Roman" panose="02020603050405020304" pitchFamily="18" charset="0"/>
                          <a:cs typeface="Times New Roman" panose="02020603050405020304" pitchFamily="18" charset="0"/>
                        </a:rPr>
                        <a:t>36,2</a:t>
                      </a:r>
                    </a:p>
                  </a:txBody>
                  <a:tcPr/>
                </a:tc>
                <a:tc>
                  <a:txBody>
                    <a:bodyPr/>
                    <a:lstStyle/>
                    <a:p>
                      <a:pPr algn="ctr"/>
                      <a:r>
                        <a:rPr lang="ru-RU" sz="1600" b="1" i="0" dirty="0">
                          <a:solidFill>
                            <a:schemeClr val="tx1"/>
                          </a:solidFill>
                          <a:latin typeface="Times New Roman" panose="02020603050405020304" pitchFamily="18" charset="0"/>
                          <a:cs typeface="Times New Roman" panose="02020603050405020304" pitchFamily="18" charset="0"/>
                        </a:rPr>
                        <a:t>36,2</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129595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2412" y="12701"/>
            <a:ext cx="9145588"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099" name="Group 28"/>
          <p:cNvGrpSpPr>
            <a:grpSpLocks/>
          </p:cNvGrpSpPr>
          <p:nvPr/>
        </p:nvGrpSpPr>
        <p:grpSpPr bwMode="auto">
          <a:xfrm>
            <a:off x="1793875" y="9525"/>
            <a:ext cx="8724900" cy="954088"/>
            <a:chOff x="270301" y="10029"/>
            <a:chExt cx="11806498" cy="954107"/>
          </a:xfrm>
        </p:grpSpPr>
        <p:sp>
          <p:nvSpPr>
            <p:cNvPr id="4145" name="TextBox 3"/>
            <p:cNvSpPr txBox="1">
              <a:spLocks noChangeArrowheads="1"/>
            </p:cNvSpPr>
            <p:nvPr/>
          </p:nvSpPr>
          <p:spPr bwMode="auto">
            <a:xfrm>
              <a:off x="783599" y="10029"/>
              <a:ext cx="11293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ru-RU" altLang="ru-RU" sz="2800" b="1">
                  <a:solidFill>
                    <a:srgbClr val="DB251D"/>
                  </a:solidFill>
                  <a:latin typeface="PT Serif"/>
                  <a:ea typeface="PT Serif"/>
                  <a:cs typeface="PT Serif"/>
                </a:rPr>
                <a:t>Прогноз социально-экономического развития Пермского края</a:t>
              </a:r>
            </a:p>
          </p:txBody>
        </p:sp>
        <p:pic>
          <p:nvPicPr>
            <p:cNvPr id="4146" name="Picture 3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0301" y="166037"/>
              <a:ext cx="471922" cy="59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 name="Таблица 6"/>
          <p:cNvGraphicFramePr>
            <a:graphicFrameLocks noGrp="1"/>
          </p:cNvGraphicFramePr>
          <p:nvPr>
            <p:extLst>
              <p:ext uri="{D42A27DB-BD31-4B8C-83A1-F6EECF244321}">
                <p14:modId xmlns:p14="http://schemas.microsoft.com/office/powerpoint/2010/main" val="1754300220"/>
              </p:ext>
            </p:extLst>
          </p:nvPr>
        </p:nvGraphicFramePr>
        <p:xfrm>
          <a:off x="774442" y="1697063"/>
          <a:ext cx="10594287" cy="4857254"/>
        </p:xfrm>
        <a:graphic>
          <a:graphicData uri="http://schemas.openxmlformats.org/drawingml/2006/table">
            <a:tbl>
              <a:tblPr>
                <a:tableStyleId>{5C22544A-7EE6-4342-B048-85BDC9FD1C3A}</a:tableStyleId>
              </a:tblPr>
              <a:tblGrid>
                <a:gridCol w="4856843">
                  <a:extLst>
                    <a:ext uri="{9D8B030D-6E8A-4147-A177-3AD203B41FA5}">
                      <a16:colId xmlns:a16="http://schemas.microsoft.com/office/drawing/2014/main" xmlns="" val="20000"/>
                    </a:ext>
                  </a:extLst>
                </a:gridCol>
                <a:gridCol w="1147982">
                  <a:extLst>
                    <a:ext uri="{9D8B030D-6E8A-4147-A177-3AD203B41FA5}">
                      <a16:colId xmlns:a16="http://schemas.microsoft.com/office/drawing/2014/main" xmlns="" val="20001"/>
                    </a:ext>
                  </a:extLst>
                </a:gridCol>
                <a:gridCol w="1067073">
                  <a:extLst>
                    <a:ext uri="{9D8B030D-6E8A-4147-A177-3AD203B41FA5}">
                      <a16:colId xmlns:a16="http://schemas.microsoft.com/office/drawing/2014/main" xmlns="" val="20002"/>
                    </a:ext>
                  </a:extLst>
                </a:gridCol>
                <a:gridCol w="880597">
                  <a:extLst>
                    <a:ext uri="{9D8B030D-6E8A-4147-A177-3AD203B41FA5}">
                      <a16:colId xmlns:a16="http://schemas.microsoft.com/office/drawing/2014/main" xmlns="" val="20003"/>
                    </a:ext>
                  </a:extLst>
                </a:gridCol>
                <a:gridCol w="880598">
                  <a:extLst>
                    <a:ext uri="{9D8B030D-6E8A-4147-A177-3AD203B41FA5}">
                      <a16:colId xmlns:a16="http://schemas.microsoft.com/office/drawing/2014/main" xmlns="" val="20004"/>
                    </a:ext>
                  </a:extLst>
                </a:gridCol>
                <a:gridCol w="880597">
                  <a:extLst>
                    <a:ext uri="{9D8B030D-6E8A-4147-A177-3AD203B41FA5}">
                      <a16:colId xmlns:a16="http://schemas.microsoft.com/office/drawing/2014/main" xmlns="" val="20005"/>
                    </a:ext>
                  </a:extLst>
                </a:gridCol>
                <a:gridCol w="880597">
                  <a:extLst>
                    <a:ext uri="{9D8B030D-6E8A-4147-A177-3AD203B41FA5}">
                      <a16:colId xmlns:a16="http://schemas.microsoft.com/office/drawing/2014/main" xmlns="" val="1454781489"/>
                    </a:ext>
                  </a:extLst>
                </a:gridCol>
              </a:tblGrid>
              <a:tr h="359736">
                <a:tc rowSpan="2">
                  <a:txBody>
                    <a:bodyPr/>
                    <a:lstStyle/>
                    <a:p>
                      <a:pPr algn="l" fontAlgn="b"/>
                      <a:r>
                        <a:rPr lang="ru-RU" sz="1800" u="none" strike="noStrike" dirty="0">
                          <a:effectLst/>
                          <a:latin typeface="Times New Roman" panose="02020603050405020304" pitchFamily="18" charset="0"/>
                          <a:cs typeface="Times New Roman" panose="02020603050405020304" pitchFamily="18" charset="0"/>
                        </a:rPr>
                        <a:t> </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ru-RU" sz="1800" u="none" strike="noStrike" dirty="0">
                          <a:effectLst/>
                          <a:latin typeface="Times New Roman" panose="02020603050405020304" pitchFamily="18" charset="0"/>
                          <a:cs typeface="Times New Roman" panose="02020603050405020304" pitchFamily="18" charset="0"/>
                        </a:rPr>
                        <a:t> </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u="none" strike="noStrike" dirty="0">
                          <a:solidFill>
                            <a:schemeClr val="bg1"/>
                          </a:solidFill>
                          <a:effectLst/>
                          <a:latin typeface="Times New Roman" panose="02020603050405020304" pitchFamily="18" charset="0"/>
                          <a:cs typeface="Times New Roman" panose="02020603050405020304" pitchFamily="18" charset="0"/>
                        </a:rPr>
                        <a:t>2018</a:t>
                      </a:r>
                      <a:endParaRPr lang="ru-RU" sz="2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u="none" strike="noStrike" dirty="0">
                          <a:solidFill>
                            <a:schemeClr val="bg1"/>
                          </a:solidFill>
                          <a:effectLst/>
                          <a:latin typeface="Times New Roman" panose="02020603050405020304" pitchFamily="18" charset="0"/>
                          <a:cs typeface="Times New Roman" panose="02020603050405020304" pitchFamily="18" charset="0"/>
                        </a:rPr>
                        <a:t>2019</a:t>
                      </a:r>
                      <a:endParaRPr lang="ru-RU" sz="2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u="none" strike="noStrike" dirty="0">
                          <a:solidFill>
                            <a:schemeClr val="bg1"/>
                          </a:solidFill>
                          <a:effectLst/>
                          <a:latin typeface="Times New Roman" panose="02020603050405020304" pitchFamily="18" charset="0"/>
                          <a:cs typeface="Times New Roman" panose="02020603050405020304" pitchFamily="18" charset="0"/>
                        </a:rPr>
                        <a:t>2020</a:t>
                      </a:r>
                      <a:endParaRPr lang="ru-RU" sz="2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u="none" strike="noStrike" dirty="0">
                          <a:solidFill>
                            <a:schemeClr val="bg1"/>
                          </a:solidFill>
                          <a:effectLst/>
                          <a:latin typeface="Times New Roman" panose="02020603050405020304" pitchFamily="18" charset="0"/>
                          <a:cs typeface="Times New Roman" panose="02020603050405020304" pitchFamily="18" charset="0"/>
                        </a:rPr>
                        <a:t>2021</a:t>
                      </a:r>
                      <a:endParaRPr lang="ru-RU" sz="2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u="none" strike="noStrike" dirty="0">
                          <a:solidFill>
                            <a:schemeClr val="bg1"/>
                          </a:solidFill>
                          <a:effectLst/>
                          <a:latin typeface="Times New Roman" panose="02020603050405020304" pitchFamily="18" charset="0"/>
                          <a:cs typeface="Times New Roman" panose="02020603050405020304" pitchFamily="18" charset="0"/>
                        </a:rPr>
                        <a:t>2022</a:t>
                      </a:r>
                      <a:endParaRPr lang="ru-RU" sz="2000" b="1"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1" i="0" u="none" strike="noStrike" dirty="0">
                          <a:solidFill>
                            <a:schemeClr val="bg1"/>
                          </a:solidFill>
                          <a:effectLst/>
                          <a:latin typeface="Times New Roman" panose="02020603050405020304" pitchFamily="18" charset="0"/>
                          <a:cs typeface="Times New Roman" panose="02020603050405020304" pitchFamily="18" charset="0"/>
                        </a:rPr>
                        <a:t>2023</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0"/>
                  </a:ext>
                </a:extLst>
              </a:tr>
              <a:tr h="359736">
                <a:tc vMerge="1">
                  <a:txBody>
                    <a:bodyPr/>
                    <a:lstStyle/>
                    <a:p>
                      <a:pPr algn="l" fontAlgn="b"/>
                      <a:endParaRPr lang="ru-RU"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2000" u="none" strike="noStrike" dirty="0">
                          <a:solidFill>
                            <a:schemeClr val="bg1"/>
                          </a:solidFill>
                          <a:effectLst/>
                          <a:latin typeface="Times New Roman" panose="02020603050405020304" pitchFamily="18" charset="0"/>
                          <a:cs typeface="Times New Roman" panose="02020603050405020304" pitchFamily="18" charset="0"/>
                        </a:rPr>
                        <a:t>факт</a:t>
                      </a:r>
                      <a:endParaRPr lang="ru-RU" sz="20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0" i="0" u="none" strike="noStrike" dirty="0">
                          <a:solidFill>
                            <a:schemeClr val="bg1"/>
                          </a:solidFill>
                          <a:effectLst/>
                          <a:latin typeface="Times New Roman" panose="02020603050405020304" pitchFamily="18" charset="0"/>
                          <a:cs typeface="Times New Roman" panose="02020603050405020304" pitchFamily="18" charset="0"/>
                        </a:rPr>
                        <a:t>факт</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ru-RU" sz="2000" b="0" i="0" u="none" strike="noStrike" dirty="0">
                          <a:solidFill>
                            <a:schemeClr val="bg1"/>
                          </a:solidFill>
                          <a:effectLst/>
                          <a:latin typeface="Times New Roman" panose="02020603050405020304" pitchFamily="18" charset="0"/>
                          <a:cs typeface="Times New Roman" panose="02020603050405020304" pitchFamily="18" charset="0"/>
                        </a:rPr>
                        <a:t>оценка</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3">
                  <a:txBody>
                    <a:bodyPr/>
                    <a:lstStyle/>
                    <a:p>
                      <a:pPr algn="ctr"/>
                      <a:r>
                        <a:rPr lang="ru-RU" dirty="0">
                          <a:solidFill>
                            <a:schemeClr val="bg1"/>
                          </a:solidFill>
                          <a:latin typeface="Times New Roman" panose="02020603050405020304" pitchFamily="18" charset="0"/>
                          <a:cs typeface="Times New Roman" panose="02020603050405020304" pitchFamily="18" charset="0"/>
                        </a:rPr>
                        <a:t>прогноз</a:t>
                      </a:r>
                      <a:endParaRPr lang="ru-RU" dirty="0">
                        <a:solidFill>
                          <a:schemeClr val="bg1"/>
                        </a:solidFill>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ru-RU" dirty="0"/>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pPr algn="ctr" fontAlgn="ctr"/>
                      <a:endParaRPr lang="ru-RU" sz="2000" b="0" i="0" u="none" strike="noStrike" dirty="0">
                        <a:solidFill>
                          <a:schemeClr val="bg1"/>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10001"/>
                  </a:ext>
                </a:extLst>
              </a:tr>
              <a:tr h="1269929">
                <a:tc>
                  <a:txBody>
                    <a:bodyPr/>
                    <a:lstStyle/>
                    <a:p>
                      <a:pPr algn="l" fontAlgn="b"/>
                      <a:endParaRPr lang="ru-RU" sz="1800" b="0" u="none" strike="noStrike" dirty="0">
                        <a:effectLst/>
                        <a:latin typeface="Times New Roman" panose="02020603050405020304" pitchFamily="18" charset="0"/>
                        <a:cs typeface="Times New Roman" panose="02020603050405020304" pitchFamily="18" charset="0"/>
                      </a:endParaRPr>
                    </a:p>
                    <a:p>
                      <a:pPr algn="l" fontAlgn="b"/>
                      <a:r>
                        <a:rPr lang="ru-RU" sz="1800" b="0" u="none" strike="noStrike" dirty="0">
                          <a:effectLst/>
                          <a:latin typeface="Times New Roman" panose="02020603050405020304" pitchFamily="18" charset="0"/>
                          <a:cs typeface="Times New Roman" panose="02020603050405020304" pitchFamily="18" charset="0"/>
                        </a:rPr>
                        <a:t>Инфляция в регионе (среднегодовой ИПЦ), % к предыдущему году</a:t>
                      </a:r>
                    </a:p>
                    <a:p>
                      <a:pPr algn="l" fontAlgn="b"/>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u="none" strike="noStrike" dirty="0">
                          <a:effectLst/>
                          <a:latin typeface="Times New Roman" panose="02020603050405020304" pitchFamily="18" charset="0"/>
                          <a:cs typeface="Times New Roman" panose="02020603050405020304" pitchFamily="18" charset="0"/>
                        </a:rPr>
                        <a:t>102,1</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104,1</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103,8</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104,0</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104,0</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104,1</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2"/>
                  </a:ext>
                </a:extLst>
              </a:tr>
              <a:tr h="955951">
                <a:tc>
                  <a:txBody>
                    <a:bodyPr/>
                    <a:lstStyle/>
                    <a:p>
                      <a:pPr algn="l" fontAlgn="b"/>
                      <a:endParaRPr lang="ru-RU" sz="1800" b="0" u="none" strike="noStrike" dirty="0">
                        <a:effectLst/>
                        <a:latin typeface="Times New Roman" panose="02020603050405020304" pitchFamily="18" charset="0"/>
                        <a:cs typeface="Times New Roman" panose="02020603050405020304" pitchFamily="18" charset="0"/>
                      </a:endParaRPr>
                    </a:p>
                    <a:p>
                      <a:pPr algn="l" fontAlgn="b"/>
                      <a:r>
                        <a:rPr lang="ru-RU" sz="1800" b="0" u="none" strike="noStrike" dirty="0">
                          <a:effectLst/>
                          <a:latin typeface="Times New Roman" panose="02020603050405020304" pitchFamily="18" charset="0"/>
                          <a:cs typeface="Times New Roman" panose="02020603050405020304" pitchFamily="18" charset="0"/>
                        </a:rPr>
                        <a:t>Налогооблагаемая прибыль, темп роста, %</a:t>
                      </a:r>
                    </a:p>
                    <a:p>
                      <a:pPr algn="l" fontAlgn="b"/>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u="none" strike="noStrike" dirty="0">
                          <a:effectLst/>
                          <a:latin typeface="Times New Roman" panose="02020603050405020304" pitchFamily="18" charset="0"/>
                          <a:cs typeface="Times New Roman" panose="02020603050405020304" pitchFamily="18" charset="0"/>
                        </a:rPr>
                        <a:t>121,0</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116,7</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80,6</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106,4</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105,4</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108,6</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3"/>
                  </a:ext>
                </a:extLst>
              </a:tr>
              <a:tr h="955951">
                <a:tc>
                  <a:txBody>
                    <a:bodyPr/>
                    <a:lstStyle/>
                    <a:p>
                      <a:pPr algn="l" fontAlgn="b"/>
                      <a:endParaRPr lang="ru-RU" sz="1800" b="0" u="none" strike="noStrike" dirty="0">
                        <a:effectLst/>
                        <a:latin typeface="Times New Roman" panose="02020603050405020304" pitchFamily="18" charset="0"/>
                        <a:cs typeface="Times New Roman" panose="02020603050405020304" pitchFamily="18" charset="0"/>
                      </a:endParaRPr>
                    </a:p>
                    <a:p>
                      <a:pPr algn="l" fontAlgn="b"/>
                      <a:r>
                        <a:rPr lang="ru-RU" sz="1800" b="0" u="none" strike="noStrike" dirty="0">
                          <a:effectLst/>
                          <a:latin typeface="Times New Roman" panose="02020603050405020304" pitchFamily="18" charset="0"/>
                          <a:cs typeface="Times New Roman" panose="02020603050405020304" pitchFamily="18" charset="0"/>
                        </a:rPr>
                        <a:t>Фонд заработной платы, темп роста,%</a:t>
                      </a:r>
                    </a:p>
                    <a:p>
                      <a:pPr algn="l" fontAlgn="b"/>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u="none" strike="noStrike" dirty="0">
                          <a:effectLst/>
                          <a:latin typeface="Times New Roman" panose="02020603050405020304" pitchFamily="18" charset="0"/>
                          <a:cs typeface="Times New Roman" panose="02020603050405020304" pitchFamily="18" charset="0"/>
                        </a:rPr>
                        <a:t>106,7</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106,8</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98,2</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104,9</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105,7</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105,3</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955951">
                <a:tc>
                  <a:txBody>
                    <a:bodyPr/>
                    <a:lstStyle/>
                    <a:p>
                      <a:pPr algn="l" fontAlgn="b"/>
                      <a:r>
                        <a:rPr lang="ru-RU" sz="1800" b="0" i="0" u="none" strike="noStrike" dirty="0">
                          <a:solidFill>
                            <a:srgbClr val="000000"/>
                          </a:solidFill>
                          <a:effectLst/>
                          <a:latin typeface="Times New Roman" panose="02020603050405020304" pitchFamily="18" charset="0"/>
                          <a:cs typeface="Times New Roman" panose="02020603050405020304" pitchFamily="18" charset="0"/>
                        </a:rPr>
                        <a:t>Реальная заработная плата, </a:t>
                      </a:r>
                      <a:r>
                        <a:rPr lang="ru-RU" sz="1800" b="0" i="0" u="none" strike="noStrike">
                          <a:solidFill>
                            <a:srgbClr val="000000"/>
                          </a:solidFill>
                          <a:effectLst/>
                          <a:latin typeface="Times New Roman" panose="02020603050405020304" pitchFamily="18" charset="0"/>
                          <a:cs typeface="Times New Roman" panose="02020603050405020304" pitchFamily="18" charset="0"/>
                        </a:rPr>
                        <a:t>темп роста,%</a:t>
                      </a:r>
                      <a:endParaRPr lang="ru-RU" sz="18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107,4</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102,9</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96,5</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100,9</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101,5</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ru-RU" sz="1800" b="0" i="0" u="none" strike="noStrike" dirty="0">
                          <a:solidFill>
                            <a:srgbClr val="000000"/>
                          </a:solidFill>
                          <a:effectLst/>
                          <a:latin typeface="Times New Roman" panose="02020603050405020304" pitchFamily="18" charset="0"/>
                          <a:cs typeface="Times New Roman" panose="02020603050405020304" pitchFamily="18" charset="0"/>
                        </a:rPr>
                        <a:t>100,9</a:t>
                      </a:r>
                    </a:p>
                  </a:txBody>
                  <a:tcPr marL="9525" marR="9525" marT="952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117210532"/>
                  </a:ext>
                </a:extLst>
              </a:tr>
            </a:tbl>
          </a:graphicData>
        </a:graphic>
      </p:graphicFrame>
    </p:spTree>
    <p:extLst>
      <p:ext uri="{BB962C8B-B14F-4D97-AF65-F5344CB8AC3E}">
        <p14:creationId xmlns:p14="http://schemas.microsoft.com/office/powerpoint/2010/main" val="329473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Укрепление материально-технической базы домов культуры,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88150253"/>
              </p:ext>
            </p:extLst>
          </p:nvPr>
        </p:nvGraphicFramePr>
        <p:xfrm>
          <a:off x="338666" y="1007532"/>
          <a:ext cx="11548533" cy="3004587"/>
        </p:xfrm>
        <a:graphic>
          <a:graphicData uri="http://schemas.openxmlformats.org/drawingml/2006/table">
            <a:tbl>
              <a:tblPr firstRow="1" bandRow="1">
                <a:tableStyleId>{5C22544A-7EE6-4342-B048-85BDC9FD1C3A}</a:tableStyleId>
              </a:tblPr>
              <a:tblGrid>
                <a:gridCol w="9182590">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gridCol w="1134768">
                  <a:extLst>
                    <a:ext uri="{9D8B030D-6E8A-4147-A177-3AD203B41FA5}">
                      <a16:colId xmlns:a16="http://schemas.microsoft.com/office/drawing/2014/main" xmlns="" val="20002"/>
                    </a:ext>
                  </a:extLst>
                </a:gridCol>
              </a:tblGrid>
              <a:tr h="1000644">
                <a:tc>
                  <a:txBody>
                    <a:bodyPr/>
                    <a:lstStyle/>
                    <a:p>
                      <a:pPr algn="ctr"/>
                      <a:r>
                        <a:rPr lang="ru-RU" dirty="0"/>
                        <a:t>Мероприятие</a:t>
                      </a:r>
                    </a:p>
                  </a:txBody>
                  <a:tcPr/>
                </a:tc>
                <a:tc>
                  <a:txBody>
                    <a:bodyPr/>
                    <a:lstStyle/>
                    <a:p>
                      <a:pPr algn="ctr"/>
                      <a:r>
                        <a:rPr lang="ru-RU" sz="1400" dirty="0"/>
                        <a:t>Доля местного бюджета 35%</a:t>
                      </a:r>
                    </a:p>
                  </a:txBody>
                  <a:tcPr/>
                </a:tc>
                <a:tc>
                  <a:txBody>
                    <a:bodyPr/>
                    <a:lstStyle/>
                    <a:p>
                      <a:pPr algn="ctr"/>
                      <a:r>
                        <a:rPr lang="ru-RU" sz="1400" dirty="0"/>
                        <a:t>Доля бюджета Пермского края 65%</a:t>
                      </a:r>
                    </a:p>
                  </a:txBody>
                  <a:tcPr/>
                </a:tc>
                <a:extLst>
                  <a:ext uri="{0D108BD9-81ED-4DB2-BD59-A6C34878D82A}">
                    <a16:rowId xmlns:a16="http://schemas.microsoft.com/office/drawing/2014/main" xmlns="" val="10000"/>
                  </a:ext>
                </a:extLst>
              </a:tr>
              <a:tr h="348512">
                <a:tc>
                  <a:txBody>
                    <a:bodyPr/>
                    <a:lstStyle/>
                    <a:p>
                      <a:pPr>
                        <a:lnSpc>
                          <a:spcPts val="1200"/>
                        </a:lnSpc>
                        <a:spcAft>
                          <a:spcPts val="0"/>
                        </a:spcAft>
                      </a:pPr>
                      <a:endParaRPr lang="ru-RU" sz="1600" b="0" i="0" dirty="0">
                        <a:effectLst/>
                        <a:latin typeface="Times New Roman"/>
                        <a:ea typeface="Times New Roman"/>
                      </a:endParaRPr>
                    </a:p>
                    <a:p>
                      <a:pPr>
                        <a:lnSpc>
                          <a:spcPts val="1200"/>
                        </a:lnSpc>
                        <a:spcAft>
                          <a:spcPts val="0"/>
                        </a:spcAft>
                      </a:pPr>
                      <a:r>
                        <a:rPr lang="ru-RU" sz="1600" b="0" i="0" dirty="0">
                          <a:effectLst/>
                          <a:latin typeface="Times New Roman"/>
                          <a:ea typeface="Times New Roman"/>
                        </a:rPr>
                        <a:t>Приобретение оборудования</a:t>
                      </a:r>
                    </a:p>
                  </a:txBody>
                  <a:tcPr marL="47625" marR="47625" marT="0" marB="0"/>
                </a:tc>
                <a:tc>
                  <a:txBody>
                    <a:bodyPr/>
                    <a:lstStyle/>
                    <a:p>
                      <a:pPr marL="14605" marR="25400" indent="-14605" algn="ctr">
                        <a:lnSpc>
                          <a:spcPts val="1200"/>
                        </a:lnSpc>
                        <a:spcAft>
                          <a:spcPts val="0"/>
                        </a:spcAft>
                      </a:pPr>
                      <a:endParaRPr lang="ru-RU" sz="1600" b="0" i="0" dirty="0">
                        <a:effectLst/>
                        <a:latin typeface="Times New Roman"/>
                        <a:ea typeface="Times New Roman"/>
                      </a:endParaRPr>
                    </a:p>
                    <a:p>
                      <a:pPr marL="14605" marR="25400" indent="-14605" algn="ctr">
                        <a:lnSpc>
                          <a:spcPts val="1200"/>
                        </a:lnSpc>
                        <a:spcAft>
                          <a:spcPts val="0"/>
                        </a:spcAft>
                      </a:pPr>
                      <a:r>
                        <a:rPr lang="ru-RU" sz="1600" b="0" i="0" dirty="0">
                          <a:effectLst/>
                          <a:latin typeface="Times New Roman"/>
                          <a:ea typeface="Times New Roman"/>
                        </a:rPr>
                        <a:t>0,2</a:t>
                      </a:r>
                    </a:p>
                  </a:txBody>
                  <a:tcPr marL="47625" marR="47625" marT="0" marB="0"/>
                </a:tc>
                <a:tc>
                  <a:txBody>
                    <a:bodyPr/>
                    <a:lstStyle/>
                    <a:p>
                      <a:pPr marL="14605" marR="25400" indent="-14605" algn="ctr">
                        <a:lnSpc>
                          <a:spcPts val="1200"/>
                        </a:lnSpc>
                        <a:spcAft>
                          <a:spcPts val="0"/>
                        </a:spcAft>
                      </a:pPr>
                      <a:endParaRPr lang="ru-RU" sz="1600" dirty="0">
                        <a:effectLst/>
                        <a:latin typeface="Times New Roman"/>
                        <a:ea typeface="Times New Roman"/>
                      </a:endParaRPr>
                    </a:p>
                    <a:p>
                      <a:pPr marL="14605" marR="25400" indent="-14605" algn="ctr">
                        <a:lnSpc>
                          <a:spcPts val="1200"/>
                        </a:lnSpc>
                        <a:spcAft>
                          <a:spcPts val="0"/>
                        </a:spcAft>
                      </a:pPr>
                      <a:r>
                        <a:rPr lang="ru-RU" sz="1600" dirty="0">
                          <a:effectLst/>
                          <a:latin typeface="Times New Roman"/>
                          <a:ea typeface="Times New Roman"/>
                        </a:rPr>
                        <a:t>0,0</a:t>
                      </a:r>
                    </a:p>
                  </a:txBody>
                  <a:tcPr marL="47625" marR="47625" marT="0" marB="0"/>
                </a:tc>
                <a:extLst>
                  <a:ext uri="{0D108BD9-81ED-4DB2-BD59-A6C34878D82A}">
                    <a16:rowId xmlns:a16="http://schemas.microsoft.com/office/drawing/2014/main" xmlns="" val="10001"/>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algn="ctr"/>
                      <a:endParaRPr lang="ru-RU" sz="1600" b="0" i="0" dirty="0"/>
                    </a:p>
                  </a:txBody>
                  <a:tcPr/>
                </a:tc>
                <a:tc>
                  <a:txBody>
                    <a:bodyPr/>
                    <a:lstStyle/>
                    <a:p>
                      <a:pPr algn="ctr"/>
                      <a:endParaRPr lang="ru-RU" sz="1600" dirty="0"/>
                    </a:p>
                  </a:txBody>
                  <a:tcPr/>
                </a:tc>
                <a:extLst>
                  <a:ext uri="{0D108BD9-81ED-4DB2-BD59-A6C34878D82A}">
                    <a16:rowId xmlns:a16="http://schemas.microsoft.com/office/drawing/2014/main" xmlns="" val="10004"/>
                  </a:ext>
                </a:extLst>
              </a:tr>
              <a:tr h="348512">
                <a:tc>
                  <a:txBody>
                    <a:bodyPr/>
                    <a:lstStyle/>
                    <a:p>
                      <a:pPr>
                        <a:lnSpc>
                          <a:spcPts val="1100"/>
                        </a:lnSpc>
                        <a:spcAft>
                          <a:spcPts val="0"/>
                        </a:spcAft>
                      </a:pPr>
                      <a:r>
                        <a:rPr lang="ru-RU" sz="1600" b="0" i="0" dirty="0">
                          <a:effectLst/>
                          <a:latin typeface="Times New Roman"/>
                          <a:ea typeface="Times New Roman"/>
                        </a:rPr>
                        <a:t>Текущий ремонт</a:t>
                      </a:r>
                    </a:p>
                  </a:txBody>
                  <a:tcPr marL="47625" marR="47625" marT="0" marB="0" anchor="ctr"/>
                </a:tc>
                <a:tc>
                  <a:txBody>
                    <a:bodyPr/>
                    <a:lstStyle/>
                    <a:p>
                      <a:pPr algn="ctr"/>
                      <a:r>
                        <a:rPr lang="ru-RU" sz="1600" b="0" i="0" dirty="0"/>
                        <a:t>1,8</a:t>
                      </a:r>
                    </a:p>
                  </a:txBody>
                  <a:tcPr/>
                </a:tc>
                <a:tc>
                  <a:txBody>
                    <a:bodyPr/>
                    <a:lstStyle/>
                    <a:p>
                      <a:pPr algn="ctr"/>
                      <a:r>
                        <a:rPr lang="ru-RU" sz="1600" dirty="0"/>
                        <a:t>0,0</a:t>
                      </a:r>
                    </a:p>
                  </a:txBody>
                  <a:tcPr/>
                </a:tc>
                <a:extLst>
                  <a:ext uri="{0D108BD9-81ED-4DB2-BD59-A6C34878D82A}">
                    <a16:rowId xmlns:a16="http://schemas.microsoft.com/office/drawing/2014/main" xmlns="" val="10005"/>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algn="ctr"/>
                      <a:endParaRPr lang="ru-RU" sz="1600" b="0" i="0" dirty="0"/>
                    </a:p>
                  </a:txBody>
                  <a:tcPr/>
                </a:tc>
                <a:tc>
                  <a:txBody>
                    <a:bodyPr/>
                    <a:lstStyle/>
                    <a:p>
                      <a:pPr algn="ctr"/>
                      <a:endParaRPr lang="ru-RU" sz="1600" dirty="0"/>
                    </a:p>
                  </a:txBody>
                  <a:tcPr/>
                </a:tc>
                <a:extLst>
                  <a:ext uri="{0D108BD9-81ED-4DB2-BD59-A6C34878D82A}">
                    <a16:rowId xmlns:a16="http://schemas.microsoft.com/office/drawing/2014/main" xmlns="" val="10010"/>
                  </a:ext>
                </a:extLst>
              </a:tr>
              <a:tr h="609895">
                <a:tc>
                  <a:txBody>
                    <a:bodyPr/>
                    <a:lstStyle/>
                    <a:p>
                      <a:pPr>
                        <a:lnSpc>
                          <a:spcPts val="1100"/>
                        </a:lnSpc>
                        <a:spcAft>
                          <a:spcPts val="0"/>
                        </a:spcAft>
                      </a:pPr>
                      <a:r>
                        <a:rPr lang="ru-RU" sz="1600" b="1" i="0" dirty="0">
                          <a:effectLst/>
                          <a:latin typeface="Times New Roman"/>
                          <a:ea typeface="Times New Roman"/>
                        </a:rPr>
                        <a:t>ИТОГО</a:t>
                      </a:r>
                    </a:p>
                  </a:txBody>
                  <a:tcPr marL="47625" marR="47625" marT="0" marB="0" anchor="ctr"/>
                </a:tc>
                <a:tc>
                  <a:txBody>
                    <a:bodyPr/>
                    <a:lstStyle/>
                    <a:p>
                      <a:pPr algn="ctr"/>
                      <a:r>
                        <a:rPr lang="ru-RU" sz="1600" b="1" i="0" dirty="0"/>
                        <a:t>2,0</a:t>
                      </a:r>
                    </a:p>
                  </a:txBody>
                  <a:tcPr/>
                </a:tc>
                <a:tc>
                  <a:txBody>
                    <a:bodyPr/>
                    <a:lstStyle/>
                    <a:p>
                      <a:pPr algn="ctr"/>
                      <a:r>
                        <a:rPr lang="ru-RU" sz="1600" b="1" dirty="0"/>
                        <a:t>0,0</a:t>
                      </a:r>
                    </a:p>
                  </a:txBody>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4210640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Устройство спортивных площадок, 2021 год, тыс.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138662242"/>
              </p:ext>
            </p:extLst>
          </p:nvPr>
        </p:nvGraphicFramePr>
        <p:xfrm>
          <a:off x="288758" y="1007532"/>
          <a:ext cx="11598441" cy="4688610"/>
        </p:xfrm>
        <a:graphic>
          <a:graphicData uri="http://schemas.openxmlformats.org/drawingml/2006/table">
            <a:tbl>
              <a:tblPr firstRow="1" bandRow="1">
                <a:tableStyleId>{5C22544A-7EE6-4342-B048-85BDC9FD1C3A}</a:tableStyleId>
              </a:tblPr>
              <a:tblGrid>
                <a:gridCol w="9232498">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gridCol w="1134768">
                  <a:extLst>
                    <a:ext uri="{9D8B030D-6E8A-4147-A177-3AD203B41FA5}">
                      <a16:colId xmlns:a16="http://schemas.microsoft.com/office/drawing/2014/main" xmlns="" val="20002"/>
                    </a:ext>
                  </a:extLst>
                </a:gridCol>
              </a:tblGrid>
              <a:tr h="1000644">
                <a:tc>
                  <a:txBody>
                    <a:bodyPr/>
                    <a:lstStyle/>
                    <a:p>
                      <a:pPr algn="ctr"/>
                      <a:r>
                        <a:rPr lang="ru-RU" dirty="0"/>
                        <a:t>Мероприятие</a:t>
                      </a:r>
                    </a:p>
                  </a:txBody>
                  <a:tcPr/>
                </a:tc>
                <a:tc>
                  <a:txBody>
                    <a:bodyPr/>
                    <a:lstStyle/>
                    <a:p>
                      <a:pPr algn="ctr"/>
                      <a:r>
                        <a:rPr lang="ru-RU" sz="1400" dirty="0"/>
                        <a:t>Доля местного бюджета 25%</a:t>
                      </a:r>
                    </a:p>
                  </a:txBody>
                  <a:tcPr/>
                </a:tc>
                <a:tc>
                  <a:txBody>
                    <a:bodyPr/>
                    <a:lstStyle/>
                    <a:p>
                      <a:pPr algn="ctr"/>
                      <a:r>
                        <a:rPr lang="ru-RU" sz="1400" dirty="0"/>
                        <a:t>Доля бюджета Пермского края 75%</a:t>
                      </a:r>
                    </a:p>
                  </a:txBody>
                  <a:tcPr/>
                </a:tc>
                <a:extLst>
                  <a:ext uri="{0D108BD9-81ED-4DB2-BD59-A6C34878D82A}">
                    <a16:rowId xmlns:a16="http://schemas.microsoft.com/office/drawing/2014/main" xmlns="" val="10000"/>
                  </a:ext>
                </a:extLst>
              </a:tr>
              <a:tr h="795182">
                <a:tc>
                  <a:txBody>
                    <a:bodyPr/>
                    <a:lstStyle/>
                    <a:p>
                      <a:pPr>
                        <a:lnSpc>
                          <a:spcPct val="100000"/>
                        </a:lnSpc>
                        <a:spcAft>
                          <a:spcPts val="0"/>
                        </a:spcAft>
                      </a:pPr>
                      <a:endParaRPr lang="ru-RU" sz="1200" b="0" i="0" dirty="0">
                        <a:effectLst/>
                        <a:latin typeface="Times New Roman" panose="02020603050405020304" pitchFamily="18" charset="0"/>
                        <a:ea typeface="Times New Roman"/>
                        <a:cs typeface="Times New Roman" panose="02020603050405020304" pitchFamily="18" charset="0"/>
                      </a:endParaRPr>
                    </a:p>
                    <a:p>
                      <a:pPr>
                        <a:lnSpc>
                          <a:spcPct val="100000"/>
                        </a:lnSpc>
                        <a:spcAft>
                          <a:spcPts val="0"/>
                        </a:spcAft>
                      </a:pPr>
                      <a:r>
                        <a:rPr lang="ru-RU" sz="1600" kern="1200" dirty="0">
                          <a:solidFill>
                            <a:schemeClr val="dk1"/>
                          </a:solidFill>
                          <a:effectLst/>
                          <a:latin typeface="Times New Roman" panose="02020603050405020304" pitchFamily="18" charset="0"/>
                          <a:ea typeface="+mn-ea"/>
                          <a:cs typeface="Times New Roman" panose="02020603050405020304" pitchFamily="18" charset="0"/>
                        </a:rPr>
                        <a:t>Открытая спортивная площадка по адресу: Пермский край, Октябрьский городской округ,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рп</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Октябрьский, ул. Газовиков,8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доустройство</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создание системы видеонаблюдения) </a:t>
                      </a: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tc>
                <a:tc>
                  <a:txBody>
                    <a:bodyPr/>
                    <a:lstStyle/>
                    <a:p>
                      <a:pPr marL="14605" marR="25400" indent="-14605" algn="ctr">
                        <a:lnSpc>
                          <a:spcPts val="1200"/>
                        </a:lnSpc>
                        <a:spcAft>
                          <a:spcPts val="0"/>
                        </a:spcAft>
                      </a:pPr>
                      <a:endParaRPr lang="ru-RU" sz="1600" b="0" i="0" dirty="0">
                        <a:effectLst/>
                        <a:latin typeface="Times New Roman"/>
                        <a:ea typeface="Times New Roman"/>
                      </a:endParaRPr>
                    </a:p>
                    <a:p>
                      <a:pPr marL="14605" marR="25400" indent="-14605" algn="ctr">
                        <a:lnSpc>
                          <a:spcPts val="1200"/>
                        </a:lnSpc>
                        <a:spcAft>
                          <a:spcPts val="0"/>
                        </a:spcAft>
                      </a:pPr>
                      <a:endParaRPr lang="ru-RU" sz="1600" b="0" i="0" dirty="0">
                        <a:effectLst/>
                        <a:latin typeface="Times New Roman"/>
                        <a:ea typeface="Times New Roman"/>
                      </a:endParaRPr>
                    </a:p>
                    <a:p>
                      <a:pPr marL="14605" marR="25400" indent="-14605" algn="ctr">
                        <a:lnSpc>
                          <a:spcPts val="1200"/>
                        </a:lnSpc>
                        <a:spcAft>
                          <a:spcPts val="0"/>
                        </a:spcAft>
                      </a:pPr>
                      <a:r>
                        <a:rPr lang="ru-RU" sz="1600" b="0" i="0" dirty="0">
                          <a:effectLst/>
                          <a:latin typeface="Times New Roman"/>
                          <a:ea typeface="Times New Roman"/>
                        </a:rPr>
                        <a:t>131,6</a:t>
                      </a:r>
                    </a:p>
                  </a:txBody>
                  <a:tcPr marL="47625" marR="47625" marT="0" marB="0"/>
                </a:tc>
                <a:tc>
                  <a:txBody>
                    <a:bodyPr/>
                    <a:lstStyle/>
                    <a:p>
                      <a:pPr marL="14605" marR="25400" indent="-14605" algn="ctr">
                        <a:lnSpc>
                          <a:spcPts val="1200"/>
                        </a:lnSpc>
                        <a:spcAft>
                          <a:spcPts val="0"/>
                        </a:spcAft>
                      </a:pPr>
                      <a:endParaRPr lang="ru-RU" sz="1600" dirty="0">
                        <a:effectLst/>
                        <a:latin typeface="Times New Roman"/>
                        <a:ea typeface="Times New Roman"/>
                      </a:endParaRPr>
                    </a:p>
                    <a:p>
                      <a:pPr marL="14605" marR="25400" indent="-14605" algn="ctr">
                        <a:lnSpc>
                          <a:spcPts val="1200"/>
                        </a:lnSpc>
                        <a:spcAft>
                          <a:spcPts val="0"/>
                        </a:spcAft>
                      </a:pPr>
                      <a:endParaRPr lang="ru-RU" sz="1600" dirty="0">
                        <a:effectLst/>
                        <a:latin typeface="Times New Roman"/>
                        <a:ea typeface="Times New Roman"/>
                      </a:endParaRPr>
                    </a:p>
                    <a:p>
                      <a:pPr marL="14605" marR="25400" indent="-14605" algn="ctr">
                        <a:lnSpc>
                          <a:spcPts val="1200"/>
                        </a:lnSpc>
                        <a:spcAft>
                          <a:spcPts val="0"/>
                        </a:spcAft>
                      </a:pPr>
                      <a:r>
                        <a:rPr lang="ru-RU" sz="1600" dirty="0">
                          <a:effectLst/>
                          <a:latin typeface="Times New Roman"/>
                          <a:ea typeface="Times New Roman"/>
                        </a:rPr>
                        <a:t>0,0</a:t>
                      </a:r>
                    </a:p>
                  </a:txBody>
                  <a:tcPr marL="47625" marR="47625" marT="0" marB="0"/>
                </a:tc>
                <a:extLst>
                  <a:ext uri="{0D108BD9-81ED-4DB2-BD59-A6C34878D82A}">
                    <a16:rowId xmlns:a16="http://schemas.microsoft.com/office/drawing/2014/main" xmlns="" val="10001"/>
                  </a:ext>
                </a:extLst>
              </a:tr>
              <a:tr h="348512">
                <a:tc>
                  <a:txBody>
                    <a:bodyPr/>
                    <a:lstStyle/>
                    <a:p>
                      <a:pPr>
                        <a:lnSpc>
                          <a:spcPct val="100000"/>
                        </a:lnSpc>
                        <a:spcAft>
                          <a:spcPts val="0"/>
                        </a:spcAft>
                      </a:pPr>
                      <a:r>
                        <a:rPr lang="ru-RU" sz="1600" kern="1200" dirty="0">
                          <a:solidFill>
                            <a:schemeClr val="dk1"/>
                          </a:solidFill>
                          <a:effectLst/>
                          <a:latin typeface="Times New Roman" panose="02020603050405020304" pitchFamily="18" charset="0"/>
                          <a:ea typeface="+mn-ea"/>
                          <a:cs typeface="Times New Roman" panose="02020603050405020304" pitchFamily="18" charset="0"/>
                        </a:rPr>
                        <a:t>Крытая спортивная площадка по адресу: Пермский край, Октябрьский городской округ,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с.Тюинск</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ул.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Деткина</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42 (текущий ремонт)</a:t>
                      </a: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tc>
                <a:tc>
                  <a:txBody>
                    <a:bodyPr/>
                    <a:lstStyle/>
                    <a:p>
                      <a:pPr marL="14605" marR="25400" indent="-14605" algn="ctr">
                        <a:lnSpc>
                          <a:spcPts val="1200"/>
                        </a:lnSpc>
                        <a:spcAft>
                          <a:spcPts val="0"/>
                        </a:spcAft>
                      </a:pPr>
                      <a:endParaRPr lang="ru-RU" sz="1600" b="0" i="0" dirty="0">
                        <a:effectLst/>
                        <a:latin typeface="Times New Roman"/>
                        <a:ea typeface="Times New Roman"/>
                      </a:endParaRPr>
                    </a:p>
                    <a:p>
                      <a:pPr marL="14605" marR="25400" indent="-14605" algn="ctr">
                        <a:lnSpc>
                          <a:spcPts val="1200"/>
                        </a:lnSpc>
                        <a:spcAft>
                          <a:spcPts val="0"/>
                        </a:spcAft>
                      </a:pPr>
                      <a:r>
                        <a:rPr lang="ru-RU" sz="1600" b="0" i="0" dirty="0">
                          <a:effectLst/>
                          <a:latin typeface="Times New Roman"/>
                          <a:ea typeface="Times New Roman"/>
                        </a:rPr>
                        <a:t>299,2</a:t>
                      </a:r>
                    </a:p>
                  </a:txBody>
                  <a:tcPr marL="47625" marR="47625" marT="0" marB="0"/>
                </a:tc>
                <a:tc>
                  <a:txBody>
                    <a:bodyPr/>
                    <a:lstStyle/>
                    <a:p>
                      <a:pPr marL="14605" marR="25400" indent="-14605" algn="ctr">
                        <a:lnSpc>
                          <a:spcPts val="1200"/>
                        </a:lnSpc>
                        <a:spcAft>
                          <a:spcPts val="0"/>
                        </a:spcAft>
                      </a:pPr>
                      <a:endParaRPr lang="ru-RU" sz="1600" dirty="0">
                        <a:effectLst/>
                        <a:latin typeface="Times New Roman"/>
                        <a:ea typeface="Times New Roman"/>
                      </a:endParaRPr>
                    </a:p>
                    <a:p>
                      <a:pPr marL="14605" marR="25400" indent="-14605" algn="ctr">
                        <a:lnSpc>
                          <a:spcPts val="1200"/>
                        </a:lnSpc>
                        <a:spcAft>
                          <a:spcPts val="0"/>
                        </a:spcAft>
                      </a:pPr>
                      <a:r>
                        <a:rPr lang="ru-RU" sz="1600" dirty="0">
                          <a:effectLst/>
                          <a:latin typeface="Times New Roman"/>
                          <a:ea typeface="Times New Roman"/>
                        </a:rPr>
                        <a:t>0,0</a:t>
                      </a:r>
                    </a:p>
                  </a:txBody>
                  <a:tcPr marL="47625" marR="47625" marT="0" marB="0"/>
                </a:tc>
                <a:extLst>
                  <a:ext uri="{0D108BD9-81ED-4DB2-BD59-A6C34878D82A}">
                    <a16:rowId xmlns:a16="http://schemas.microsoft.com/office/drawing/2014/main" xmlns="" val="10002"/>
                  </a:ext>
                </a:extLst>
              </a:tr>
              <a:tr h="871888">
                <a:tc>
                  <a:txBody>
                    <a:bodyPr/>
                    <a:lstStyle/>
                    <a:p>
                      <a:pPr>
                        <a:lnSpc>
                          <a:spcPct val="1000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p>
                      <a:pPr>
                        <a:lnSpc>
                          <a:spcPct val="100000"/>
                        </a:lnSpc>
                        <a:spcAft>
                          <a:spcPts val="0"/>
                        </a:spcAft>
                      </a:pPr>
                      <a:r>
                        <a:rPr lang="ru-RU" sz="1600" kern="1200" dirty="0">
                          <a:solidFill>
                            <a:schemeClr val="dk1"/>
                          </a:solidFill>
                          <a:effectLst/>
                          <a:latin typeface="Times New Roman" panose="02020603050405020304" pitchFamily="18" charset="0"/>
                          <a:ea typeface="+mn-ea"/>
                          <a:cs typeface="Times New Roman" panose="02020603050405020304" pitchFamily="18" charset="0"/>
                        </a:rPr>
                        <a:t>Крытая спортивная площадка по адресу: Пермский край, Октябрьский городской округ,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д.Редькино</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ул.Жданова</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13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текщий</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ремонт) </a:t>
                      </a: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tc>
                <a:tc>
                  <a:txBody>
                    <a:bodyPr/>
                    <a:lstStyle/>
                    <a:p>
                      <a:pPr algn="ctr"/>
                      <a:endParaRPr lang="ru-RU" sz="1600" b="0" i="0" dirty="0"/>
                    </a:p>
                    <a:p>
                      <a:pPr algn="ctr"/>
                      <a:r>
                        <a:rPr lang="ru-RU" sz="1600" b="0" i="0" dirty="0"/>
                        <a:t>179,4</a:t>
                      </a:r>
                    </a:p>
                  </a:txBody>
                  <a:tcPr/>
                </a:tc>
                <a:tc>
                  <a:txBody>
                    <a:bodyPr/>
                    <a:lstStyle/>
                    <a:p>
                      <a:pPr algn="ctr"/>
                      <a:endParaRPr lang="ru-RU" sz="1600" dirty="0"/>
                    </a:p>
                    <a:p>
                      <a:pPr algn="ctr"/>
                      <a:r>
                        <a:rPr lang="ru-RU" sz="1600" dirty="0"/>
                        <a:t>0,0</a:t>
                      </a:r>
                    </a:p>
                  </a:txBody>
                  <a:tcPr/>
                </a:tc>
                <a:extLst>
                  <a:ext uri="{0D108BD9-81ED-4DB2-BD59-A6C34878D82A}">
                    <a16:rowId xmlns:a16="http://schemas.microsoft.com/office/drawing/2014/main" xmlns="" val="10003"/>
                  </a:ext>
                </a:extLst>
              </a:tr>
              <a:tr h="348512">
                <a:tc>
                  <a:txBody>
                    <a:bodyPr/>
                    <a:lstStyle/>
                    <a:p>
                      <a:pPr>
                        <a:lnSpc>
                          <a:spcPct val="100000"/>
                        </a:lnSpc>
                        <a:spcAft>
                          <a:spcPts val="0"/>
                        </a:spcAft>
                      </a:pPr>
                      <a:r>
                        <a:rPr lang="ru-RU" sz="1600" kern="1200" dirty="0">
                          <a:solidFill>
                            <a:schemeClr val="dk1"/>
                          </a:solidFill>
                          <a:effectLst/>
                          <a:latin typeface="Times New Roman" panose="02020603050405020304" pitchFamily="18" charset="0"/>
                          <a:ea typeface="+mn-ea"/>
                          <a:cs typeface="Times New Roman" panose="02020603050405020304" pitchFamily="18" charset="0"/>
                        </a:rPr>
                        <a:t>Открытая спортивная площадка по адресу: Пермский край, Октябрьский район, с. </a:t>
                      </a:r>
                      <a:r>
                        <a:rPr lang="ru-RU" sz="1600" kern="1200" dirty="0" err="1">
                          <a:solidFill>
                            <a:schemeClr val="dk1"/>
                          </a:solidFill>
                          <a:effectLst/>
                          <a:latin typeface="Times New Roman" panose="02020603050405020304" pitchFamily="18" charset="0"/>
                          <a:ea typeface="+mn-ea"/>
                          <a:cs typeface="Times New Roman" panose="02020603050405020304" pitchFamily="18" charset="0"/>
                        </a:rPr>
                        <a:t>Ишимово</a:t>
                      </a:r>
                      <a:r>
                        <a:rPr lang="ru-RU" sz="1600" kern="1200" dirty="0">
                          <a:solidFill>
                            <a:schemeClr val="dk1"/>
                          </a:solidFill>
                          <a:effectLst/>
                          <a:latin typeface="Times New Roman" panose="02020603050405020304" pitchFamily="18" charset="0"/>
                          <a:ea typeface="+mn-ea"/>
                          <a:cs typeface="Times New Roman" panose="02020603050405020304" pitchFamily="18" charset="0"/>
                        </a:rPr>
                        <a:t>, ул. Школьная, 2 (устройство спортивной площадки и оснащение спортивным оборудованием и инвентарем)</a:t>
                      </a: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tc>
                  <a:txBody>
                    <a:bodyPr/>
                    <a:lstStyle/>
                    <a:p>
                      <a:pPr algn="ctr"/>
                      <a:r>
                        <a:rPr lang="ru-RU" sz="1600" b="0" i="0" dirty="0"/>
                        <a:t>971,0</a:t>
                      </a:r>
                    </a:p>
                  </a:txBody>
                  <a:tcPr/>
                </a:tc>
                <a:tc>
                  <a:txBody>
                    <a:bodyPr/>
                    <a:lstStyle/>
                    <a:p>
                      <a:pPr algn="ctr"/>
                      <a:r>
                        <a:rPr lang="ru-RU" sz="1600" dirty="0"/>
                        <a:t>0,0</a:t>
                      </a:r>
                    </a:p>
                  </a:txBody>
                  <a:tcPr/>
                </a:tc>
                <a:extLst>
                  <a:ext uri="{0D108BD9-81ED-4DB2-BD59-A6C34878D82A}">
                    <a16:rowId xmlns:a16="http://schemas.microsoft.com/office/drawing/2014/main" xmlns="" val="10004"/>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algn="ctr"/>
                      <a:endParaRPr lang="ru-RU" sz="1600" b="0" i="0" dirty="0"/>
                    </a:p>
                  </a:txBody>
                  <a:tcPr/>
                </a:tc>
                <a:tc>
                  <a:txBody>
                    <a:bodyPr/>
                    <a:lstStyle/>
                    <a:p>
                      <a:pPr algn="ctr"/>
                      <a:endParaRPr lang="ru-RU" sz="1600" dirty="0"/>
                    </a:p>
                  </a:txBody>
                  <a:tcPr/>
                </a:tc>
                <a:extLst>
                  <a:ext uri="{0D108BD9-81ED-4DB2-BD59-A6C34878D82A}">
                    <a16:rowId xmlns:a16="http://schemas.microsoft.com/office/drawing/2014/main" xmlns="" val="10005"/>
                  </a:ext>
                </a:extLst>
              </a:tr>
              <a:tr h="348512">
                <a:tc>
                  <a:txBody>
                    <a:bodyPr/>
                    <a:lstStyle/>
                    <a:p>
                      <a:pPr>
                        <a:lnSpc>
                          <a:spcPts val="1100"/>
                        </a:lnSpc>
                        <a:spcAft>
                          <a:spcPts val="0"/>
                        </a:spcAft>
                      </a:pPr>
                      <a:endParaRPr lang="ru-RU" sz="1600" b="0" i="0" dirty="0">
                        <a:effectLst/>
                        <a:latin typeface="Times New Roman"/>
                        <a:ea typeface="Times New Roman"/>
                      </a:endParaRPr>
                    </a:p>
                  </a:txBody>
                  <a:tcPr marL="47625" marR="47625" marT="0" marB="0" anchor="ctr"/>
                </a:tc>
                <a:tc>
                  <a:txBody>
                    <a:bodyPr/>
                    <a:lstStyle/>
                    <a:p>
                      <a:pPr algn="ctr"/>
                      <a:endParaRPr lang="ru-RU" sz="1600" b="0" i="0" dirty="0"/>
                    </a:p>
                  </a:txBody>
                  <a:tcPr/>
                </a:tc>
                <a:tc>
                  <a:txBody>
                    <a:bodyPr/>
                    <a:lstStyle/>
                    <a:p>
                      <a:pPr algn="ctr"/>
                      <a:endParaRPr lang="ru-RU" sz="1600" dirty="0"/>
                    </a:p>
                  </a:txBody>
                  <a:tcPr/>
                </a:tc>
                <a:extLst>
                  <a:ext uri="{0D108BD9-81ED-4DB2-BD59-A6C34878D82A}">
                    <a16:rowId xmlns:a16="http://schemas.microsoft.com/office/drawing/2014/main" xmlns="" val="10006"/>
                  </a:ext>
                </a:extLst>
              </a:tr>
              <a:tr h="348512">
                <a:tc>
                  <a:txBody>
                    <a:bodyPr/>
                    <a:lstStyle/>
                    <a:p>
                      <a:pPr>
                        <a:lnSpc>
                          <a:spcPts val="1100"/>
                        </a:lnSpc>
                        <a:spcAft>
                          <a:spcPts val="0"/>
                        </a:spcAft>
                      </a:pPr>
                      <a:r>
                        <a:rPr lang="ru-RU" sz="1600" b="1" i="0" dirty="0">
                          <a:effectLst/>
                          <a:latin typeface="Times New Roman"/>
                          <a:ea typeface="Times New Roman"/>
                        </a:rPr>
                        <a:t>ИТОГО</a:t>
                      </a:r>
                    </a:p>
                  </a:txBody>
                  <a:tcPr marL="47625" marR="47625" marT="0" marB="0" anchor="ctr"/>
                </a:tc>
                <a:tc>
                  <a:txBody>
                    <a:bodyPr/>
                    <a:lstStyle/>
                    <a:p>
                      <a:pPr algn="ctr"/>
                      <a:r>
                        <a:rPr lang="ru-RU" sz="1600" b="1" i="0" dirty="0"/>
                        <a:t>1 581,2</a:t>
                      </a:r>
                    </a:p>
                  </a:txBody>
                  <a:tcPr/>
                </a:tc>
                <a:tc>
                  <a:txBody>
                    <a:bodyPr/>
                    <a:lstStyle/>
                    <a:p>
                      <a:pPr algn="ctr"/>
                      <a:r>
                        <a:rPr lang="ru-RU" sz="1600" b="1" dirty="0"/>
                        <a:t>0,0</a:t>
                      </a: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159229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51905"/>
          </a:xfrm>
        </p:spPr>
        <p:txBody>
          <a:bodyPr>
            <a:normAutofit/>
          </a:bodyPr>
          <a:lstStyle/>
          <a:p>
            <a:r>
              <a:rPr lang="ru-RU" sz="2400" dirty="0">
                <a:latin typeface="Times New Roman" panose="02020603050405020304" pitchFamily="18" charset="0"/>
                <a:cs typeface="Times New Roman" panose="02020603050405020304" pitchFamily="18" charset="0"/>
              </a:rPr>
              <a:t>Дорожный фонд Октябрьского городского округа на 2021 год </a:t>
            </a:r>
          </a:p>
        </p:txBody>
      </p:sp>
      <p:sp>
        <p:nvSpPr>
          <p:cNvPr id="9" name="TextBox 8"/>
          <p:cNvSpPr txBox="1"/>
          <p:nvPr/>
        </p:nvSpPr>
        <p:spPr>
          <a:xfrm>
            <a:off x="4808171" y="992038"/>
            <a:ext cx="1763366" cy="523220"/>
          </a:xfrm>
          <a:prstGeom prst="rect">
            <a:avLst/>
          </a:prstGeom>
          <a:noFill/>
        </p:spPr>
        <p:txBody>
          <a:bodyPr wrap="square" rtlCol="0">
            <a:spAutoFit/>
          </a:bodyPr>
          <a:lstStyle/>
          <a:p>
            <a:pPr algn="ctr"/>
            <a:r>
              <a:rPr lang="ru-RU" sz="2800" b="1" dirty="0"/>
              <a:t>Доходы</a:t>
            </a:r>
          </a:p>
        </p:txBody>
      </p:sp>
      <p:sp>
        <p:nvSpPr>
          <p:cNvPr id="10" name="TextBox 9"/>
          <p:cNvSpPr txBox="1"/>
          <p:nvPr/>
        </p:nvSpPr>
        <p:spPr>
          <a:xfrm>
            <a:off x="4935000" y="3467823"/>
            <a:ext cx="1509709" cy="523220"/>
          </a:xfrm>
          <a:prstGeom prst="rect">
            <a:avLst/>
          </a:prstGeom>
          <a:noFill/>
        </p:spPr>
        <p:txBody>
          <a:bodyPr wrap="none" rtlCol="0">
            <a:spAutoFit/>
          </a:bodyPr>
          <a:lstStyle/>
          <a:p>
            <a:r>
              <a:rPr lang="ru-RU" sz="2800" b="1" dirty="0"/>
              <a:t>Расходы</a:t>
            </a:r>
          </a:p>
        </p:txBody>
      </p:sp>
      <p:sp>
        <p:nvSpPr>
          <p:cNvPr id="16" name="TextBox 15"/>
          <p:cNvSpPr txBox="1"/>
          <p:nvPr/>
        </p:nvSpPr>
        <p:spPr>
          <a:xfrm>
            <a:off x="207130" y="1642697"/>
            <a:ext cx="2174207" cy="646331"/>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Акцизы</a:t>
            </a:r>
          </a:p>
          <a:p>
            <a:pPr algn="ctr"/>
            <a:r>
              <a:rPr lang="ru-RU" dirty="0"/>
              <a:t>17,3  млн. руб.</a:t>
            </a:r>
          </a:p>
        </p:txBody>
      </p:sp>
      <p:sp>
        <p:nvSpPr>
          <p:cNvPr id="17" name="TextBox 16"/>
          <p:cNvSpPr txBox="1"/>
          <p:nvPr/>
        </p:nvSpPr>
        <p:spPr>
          <a:xfrm>
            <a:off x="2525405" y="1649817"/>
            <a:ext cx="2174207" cy="92333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Транспортный налог</a:t>
            </a:r>
          </a:p>
          <a:p>
            <a:pPr algn="ctr"/>
            <a:r>
              <a:rPr lang="ru-RU" dirty="0"/>
              <a:t>27,7  млн. руб.</a:t>
            </a:r>
          </a:p>
        </p:txBody>
      </p:sp>
      <p:sp>
        <p:nvSpPr>
          <p:cNvPr id="18" name="TextBox 17"/>
          <p:cNvSpPr txBox="1"/>
          <p:nvPr/>
        </p:nvSpPr>
        <p:spPr>
          <a:xfrm>
            <a:off x="4808171" y="1651493"/>
            <a:ext cx="2174207" cy="646331"/>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Дотация</a:t>
            </a:r>
          </a:p>
          <a:p>
            <a:pPr algn="ctr"/>
            <a:r>
              <a:rPr lang="ru-RU" dirty="0"/>
              <a:t>21,9   млн. руб.</a:t>
            </a:r>
          </a:p>
        </p:txBody>
      </p:sp>
      <p:sp>
        <p:nvSpPr>
          <p:cNvPr id="19" name="TextBox 18"/>
          <p:cNvSpPr txBox="1"/>
          <p:nvPr/>
        </p:nvSpPr>
        <p:spPr>
          <a:xfrm>
            <a:off x="7153552" y="1642697"/>
            <a:ext cx="2174207" cy="92333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Безвозмездные поступления</a:t>
            </a:r>
          </a:p>
          <a:p>
            <a:pPr algn="ctr"/>
            <a:r>
              <a:rPr lang="ru-RU" dirty="0"/>
              <a:t>68,0  млн. руб. </a:t>
            </a:r>
          </a:p>
        </p:txBody>
      </p:sp>
      <p:sp>
        <p:nvSpPr>
          <p:cNvPr id="20" name="TextBox 19"/>
          <p:cNvSpPr txBox="1"/>
          <p:nvPr/>
        </p:nvSpPr>
        <p:spPr>
          <a:xfrm>
            <a:off x="207130" y="4631541"/>
            <a:ext cx="1866182" cy="1815882"/>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1400" dirty="0"/>
              <a:t>Содержание автомобильных дорог общего пользования местного значения Октябрьского городского округа     59,7 млн. руб.</a:t>
            </a:r>
          </a:p>
        </p:txBody>
      </p:sp>
      <p:sp>
        <p:nvSpPr>
          <p:cNvPr id="24" name="TextBox 23"/>
          <p:cNvSpPr txBox="1"/>
          <p:nvPr/>
        </p:nvSpPr>
        <p:spPr>
          <a:xfrm>
            <a:off x="2162706" y="3869406"/>
            <a:ext cx="1866182" cy="289310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1400" dirty="0"/>
              <a:t>Проектирование, строительство (реконструкция), капитальный ремонт и ремонт автомобильных дорог общего пользования местного значения, находящихся на территории Пермского края         74,3 млн. руб.</a:t>
            </a:r>
          </a:p>
        </p:txBody>
      </p:sp>
      <p:sp>
        <p:nvSpPr>
          <p:cNvPr id="25" name="TextBox 24"/>
          <p:cNvSpPr txBox="1"/>
          <p:nvPr/>
        </p:nvSpPr>
        <p:spPr>
          <a:xfrm>
            <a:off x="4935000" y="3991043"/>
            <a:ext cx="1636537" cy="249299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автомобильных дорог п. Октябрьский:</a:t>
            </a:r>
          </a:p>
          <a:p>
            <a:r>
              <a:rPr lang="ru-RU" sz="1200" dirty="0"/>
              <a:t>ул. Калинина от ул. Трактовая до ул. Карла Маркса (0,550 км), ул. Карла Маркса от д. № 6 до ул. Калинина (0,300 км), «</a:t>
            </a:r>
            <a:r>
              <a:rPr lang="ru-RU" sz="1200" dirty="0" err="1"/>
              <a:t>Голдыри</a:t>
            </a:r>
            <a:r>
              <a:rPr lang="ru-RU" sz="1200" dirty="0"/>
              <a:t>-Орда-Октябрьский» – </a:t>
            </a:r>
            <a:r>
              <a:rPr lang="ru-RU" sz="1200" dirty="0" err="1"/>
              <a:t>З.Сарс</a:t>
            </a:r>
            <a:r>
              <a:rPr lang="ru-RU" sz="1200" dirty="0"/>
              <a:t> от д. № 50 до д. 54 (0,373 км)</a:t>
            </a:r>
            <a:endParaRPr lang="en-US" sz="1200" dirty="0"/>
          </a:p>
        </p:txBody>
      </p:sp>
      <p:sp>
        <p:nvSpPr>
          <p:cNvPr id="29" name="Стрелка вправо с вырезом 28"/>
          <p:cNvSpPr/>
          <p:nvPr/>
        </p:nvSpPr>
        <p:spPr>
          <a:xfrm rot="5400000">
            <a:off x="5293040" y="-13922"/>
            <a:ext cx="793629" cy="6169860"/>
          </a:xfrm>
          <a:prstGeom prst="notchedRightArrow">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трелка вправо с вырезом 14"/>
          <p:cNvSpPr/>
          <p:nvPr/>
        </p:nvSpPr>
        <p:spPr>
          <a:xfrm>
            <a:off x="4101497" y="4291008"/>
            <a:ext cx="793629" cy="2306779"/>
          </a:xfrm>
          <a:prstGeom prst="notchedRightArrow">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TextBox 45"/>
          <p:cNvSpPr txBox="1"/>
          <p:nvPr/>
        </p:nvSpPr>
        <p:spPr>
          <a:xfrm>
            <a:off x="6846604" y="3967206"/>
            <a:ext cx="3681028" cy="249299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автомобильных дорог п. Сарс:</a:t>
            </a:r>
          </a:p>
          <a:p>
            <a:r>
              <a:rPr lang="ru-RU" sz="1200" dirty="0"/>
              <a:t>ул. Заречная от д. № 1 до д. № 4 (0,652 км),</a:t>
            </a:r>
          </a:p>
          <a:p>
            <a:r>
              <a:rPr lang="ru-RU" sz="1200" dirty="0"/>
              <a:t>ул. Орджоникидзе от д. № 19 до ул. Заречная (0,812 км),</a:t>
            </a:r>
          </a:p>
          <a:p>
            <a:r>
              <a:rPr lang="ru-RU" sz="1200" dirty="0"/>
              <a:t>ул. Речная от ул. Ульянова до д. № 12, от д. № 21 до д. № 23 (0,776 км), ул. Ивана </a:t>
            </a:r>
            <a:r>
              <a:rPr lang="ru-RU" sz="1200" dirty="0" err="1"/>
              <a:t>Пашукова</a:t>
            </a:r>
            <a:r>
              <a:rPr lang="ru-RU" sz="1200" dirty="0"/>
              <a:t> от автодороги «</a:t>
            </a:r>
            <a:r>
              <a:rPr lang="ru-RU" sz="1200" dirty="0" err="1"/>
              <a:t>Голдыри</a:t>
            </a:r>
            <a:r>
              <a:rPr lang="ru-RU" sz="1200" dirty="0"/>
              <a:t>-Орда-Октябрьский» - </a:t>
            </a:r>
            <a:r>
              <a:rPr lang="ru-RU" sz="1200" dirty="0" err="1"/>
              <a:t>З.Сарс</a:t>
            </a:r>
            <a:r>
              <a:rPr lang="ru-RU" sz="1200" dirty="0"/>
              <a:t> до ул. Солнечная (0,675 км), ул. Калинина от ул. Лесная до ул. 19 Партсъезд (0,296 км), ул. 20 Партсъезд от ул. Уральская до ул. Кирова (0,720 км), ул. Кирова от ул. Северная до ул. Ленина, от ул. Мира до д. № 35 (1,740 км), </a:t>
            </a:r>
            <a:r>
              <a:rPr lang="ru-RU" sz="1200" dirty="0" err="1"/>
              <a:t>Покрово</a:t>
            </a:r>
            <a:r>
              <a:rPr lang="ru-RU" sz="1200" dirty="0"/>
              <a:t>-Смирновский хутор ул. Ворошиловская от д. № 1Г до д. № 5 (0,640 км)</a:t>
            </a:r>
          </a:p>
        </p:txBody>
      </p:sp>
      <p:sp>
        <p:nvSpPr>
          <p:cNvPr id="22" name="TextBox 21"/>
          <p:cNvSpPr txBox="1"/>
          <p:nvPr/>
        </p:nvSpPr>
        <p:spPr>
          <a:xfrm>
            <a:off x="9556966" y="1649817"/>
            <a:ext cx="2174207" cy="923330"/>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dirty="0"/>
              <a:t>Иные источники поступления</a:t>
            </a:r>
          </a:p>
          <a:p>
            <a:pPr algn="ctr"/>
            <a:r>
              <a:rPr lang="ru-RU" dirty="0"/>
              <a:t>0,4  млн. руб.</a:t>
            </a:r>
          </a:p>
        </p:txBody>
      </p:sp>
      <p:sp>
        <p:nvSpPr>
          <p:cNvPr id="3" name="TextBox 2">
            <a:extLst>
              <a:ext uri="{FF2B5EF4-FFF2-40B4-BE49-F238E27FC236}">
                <a16:creationId xmlns:a16="http://schemas.microsoft.com/office/drawing/2014/main" xmlns="" id="{57877CFE-F76E-4C92-A84F-3AE520846910}"/>
              </a:ext>
            </a:extLst>
          </p:cNvPr>
          <p:cNvSpPr txBox="1"/>
          <p:nvPr/>
        </p:nvSpPr>
        <p:spPr>
          <a:xfrm>
            <a:off x="5207455" y="2839472"/>
            <a:ext cx="1198569" cy="923330"/>
          </a:xfrm>
          <a:prstGeom prst="rect">
            <a:avLst/>
          </a:prstGeom>
          <a:noFill/>
        </p:spPr>
        <p:txBody>
          <a:bodyPr wrap="square" rtlCol="0">
            <a:spAutoFit/>
          </a:bodyPr>
          <a:lstStyle/>
          <a:p>
            <a:r>
              <a:rPr lang="ru-RU" dirty="0"/>
              <a:t>135,2 млн. руб.</a:t>
            </a:r>
          </a:p>
          <a:p>
            <a:endParaRPr lang="ru-RU" dirty="0"/>
          </a:p>
        </p:txBody>
      </p:sp>
      <p:sp>
        <p:nvSpPr>
          <p:cNvPr id="26" name="TextBox 25"/>
          <p:cNvSpPr txBox="1"/>
          <p:nvPr/>
        </p:nvSpPr>
        <p:spPr>
          <a:xfrm>
            <a:off x="10644069" y="4279338"/>
            <a:ext cx="1280201" cy="1384995"/>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1200" dirty="0"/>
              <a:t>Ремонт моста на автомобильной дороге "</a:t>
            </a:r>
            <a:r>
              <a:rPr lang="ru-RU" sz="1200" dirty="0" err="1"/>
              <a:t>Ишимово</a:t>
            </a:r>
            <a:r>
              <a:rPr lang="ru-RU" sz="1200" dirty="0"/>
              <a:t> - </a:t>
            </a:r>
            <a:r>
              <a:rPr lang="ru-RU" sz="1200" dirty="0" err="1"/>
              <a:t>Самарово</a:t>
            </a:r>
            <a:r>
              <a:rPr lang="ru-RU" sz="1200" dirty="0"/>
              <a:t>" участок 0+176 км.</a:t>
            </a:r>
          </a:p>
        </p:txBody>
      </p:sp>
    </p:spTree>
    <p:extLst>
      <p:ext uri="{BB962C8B-B14F-4D97-AF65-F5344CB8AC3E}">
        <p14:creationId xmlns:p14="http://schemas.microsoft.com/office/powerpoint/2010/main" val="2017774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751905"/>
          </a:xfrm>
        </p:spPr>
        <p:txBody>
          <a:bodyPr>
            <a:normAutofit/>
          </a:bodyPr>
          <a:lstStyle/>
          <a:p>
            <a:r>
              <a:rPr lang="ru-RU" sz="2400" dirty="0">
                <a:latin typeface="Times New Roman" panose="02020603050405020304" pitchFamily="18" charset="0"/>
                <a:cs typeface="Times New Roman" panose="02020603050405020304" pitchFamily="18" charset="0"/>
              </a:rPr>
              <a:t>Дорожный фонд Октябрьского городского округа на 2021 год (продолжение)</a:t>
            </a:r>
          </a:p>
        </p:txBody>
      </p:sp>
      <p:sp>
        <p:nvSpPr>
          <p:cNvPr id="20" name="TextBox 19"/>
          <p:cNvSpPr txBox="1"/>
          <p:nvPr/>
        </p:nvSpPr>
        <p:spPr>
          <a:xfrm>
            <a:off x="207130" y="1169485"/>
            <a:ext cx="2884986" cy="5478423"/>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400" dirty="0"/>
              <a:t>Ремонт автомобильных дорог п. Октябрьский:</a:t>
            </a:r>
          </a:p>
          <a:p>
            <a:r>
              <a:rPr lang="ru-RU" sz="1400" dirty="0"/>
              <a:t>ул. Железнодорожная от д. № 10 до д. № 12 (0,160 км),</a:t>
            </a:r>
          </a:p>
          <a:p>
            <a:r>
              <a:rPr lang="ru-RU" sz="1400" dirty="0"/>
              <a:t>ул. Тургенева от ул. Карла Маркса до д. № 23 (0,560 км), ул. Набережная от ул. Первомайская до ул. Уральская (0,300 км), ул. Победы от ул. 18-й годовщины Октября до ул. 19 Партсъезд (0,550 км), ул. Первоуральская от ул. Набережная до д. № 10  (0,200 км), ул. Ключевая от ул. Победы до ул. 19 Партсъезд (0,410 км), ул. Уральская от ул. Набережная до д. № 6 (0,100 км), ул. Карла Маркса от ул. Гагарина до ул. Тургенева (0,120 км), ул. Чкалова от ул. 40-й годовщины Октября до ул. Южная и от д. № 12А до д. № 23 (0,640 км), ул. Автомобилистов от д. № 17 до д. № 29 (0,350 км), ул. 9 Мая от д. № 5 до д. № 9 (0,155 км), ул. Вокзальная от ул. 18-й годовщины Октября до д. № 21 (0,350 км)</a:t>
            </a:r>
          </a:p>
        </p:txBody>
      </p:sp>
      <p:sp>
        <p:nvSpPr>
          <p:cNvPr id="25" name="TextBox 24"/>
          <p:cNvSpPr txBox="1"/>
          <p:nvPr/>
        </p:nvSpPr>
        <p:spPr>
          <a:xfrm>
            <a:off x="3214485" y="1177692"/>
            <a:ext cx="1940253" cy="3231654"/>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автомобильных дорог п. Октябрьский:</a:t>
            </a:r>
          </a:p>
          <a:p>
            <a:r>
              <a:rPr lang="ru-RU" sz="1200" dirty="0"/>
              <a:t>ул. Энергетиков от ул. Трактовая до д. № 17 (0,390 км), ул. Губкина от ул. Трактовая до ул. Пионерская (0,300 км), ул. Коммунальная от ул. Трактовая до пер. Больничный (0,285 км), пер. Больничный от ул. Ленина до ул. </a:t>
            </a:r>
            <a:r>
              <a:rPr lang="ru-RU" sz="1200" dirty="0" err="1"/>
              <a:t>Сарсинская</a:t>
            </a:r>
            <a:r>
              <a:rPr lang="ru-RU" sz="1200" dirty="0"/>
              <a:t> (0,480 км), ул. Ленина съезд с ул. Трактовая (0,010 км), ул. Крупской от ул. Трактовая до ул. Пионерская (0,170 км)</a:t>
            </a:r>
          </a:p>
        </p:txBody>
      </p:sp>
      <p:sp>
        <p:nvSpPr>
          <p:cNvPr id="40" name="TextBox 39"/>
          <p:cNvSpPr txBox="1"/>
          <p:nvPr/>
        </p:nvSpPr>
        <p:spPr>
          <a:xfrm>
            <a:off x="5294529" y="1177692"/>
            <a:ext cx="2261303" cy="646331"/>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1200" dirty="0"/>
              <a:t>Ремонт моста через реку </a:t>
            </a:r>
            <a:r>
              <a:rPr lang="ru-RU" sz="1200" dirty="0" err="1"/>
              <a:t>Ирень</a:t>
            </a:r>
            <a:r>
              <a:rPr lang="ru-RU" sz="1200" dirty="0"/>
              <a:t> в составе улично-дорожной сети </a:t>
            </a:r>
            <a:r>
              <a:rPr lang="ru-RU" sz="1200" dirty="0" err="1"/>
              <a:t>д.Биктулка</a:t>
            </a:r>
            <a:endParaRPr lang="ru-RU" sz="1200" dirty="0"/>
          </a:p>
        </p:txBody>
      </p:sp>
      <p:sp>
        <p:nvSpPr>
          <p:cNvPr id="41" name="TextBox 40"/>
          <p:cNvSpPr txBox="1"/>
          <p:nvPr/>
        </p:nvSpPr>
        <p:spPr>
          <a:xfrm>
            <a:off x="3228569" y="5571639"/>
            <a:ext cx="1949570" cy="830997"/>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моста через реку </a:t>
            </a:r>
            <a:r>
              <a:rPr lang="ru-RU" sz="1200" dirty="0" err="1"/>
              <a:t>Ирень</a:t>
            </a:r>
            <a:r>
              <a:rPr lang="ru-RU" sz="1200" dirty="0"/>
              <a:t> в составе улично-дорожной сети с. </a:t>
            </a:r>
            <a:r>
              <a:rPr lang="ru-RU" sz="1200" dirty="0" err="1"/>
              <a:t>Енапаево</a:t>
            </a:r>
            <a:endParaRPr lang="ru-RU" sz="1200" dirty="0"/>
          </a:p>
        </p:txBody>
      </p:sp>
      <p:sp>
        <p:nvSpPr>
          <p:cNvPr id="45" name="TextBox 44"/>
          <p:cNvSpPr txBox="1"/>
          <p:nvPr/>
        </p:nvSpPr>
        <p:spPr>
          <a:xfrm>
            <a:off x="7892716" y="1163009"/>
            <a:ext cx="3910264" cy="5447645"/>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участков автомобильных дорог: с. </a:t>
            </a:r>
            <a:r>
              <a:rPr lang="ru-RU" sz="1200" dirty="0" err="1"/>
              <a:t>Енапаево</a:t>
            </a:r>
            <a:r>
              <a:rPr lang="ru-RU" sz="1200" dirty="0"/>
              <a:t> ул. </a:t>
            </a:r>
            <a:r>
              <a:rPr lang="ru-RU" sz="1200" dirty="0" err="1"/>
              <a:t>Иреньская</a:t>
            </a:r>
            <a:r>
              <a:rPr lang="ru-RU" sz="1200" dirty="0"/>
              <a:t> от д. №3 до д. №8 и от д. №22 до д. №38, д. </a:t>
            </a:r>
            <a:r>
              <a:rPr lang="ru-RU" sz="1200" dirty="0" err="1"/>
              <a:t>Самарова</a:t>
            </a:r>
            <a:r>
              <a:rPr lang="ru-RU" sz="1200" dirty="0"/>
              <a:t> ул. Восточная от д. №1 до д. №7, д. Верх-</a:t>
            </a:r>
            <a:r>
              <a:rPr lang="ru-RU" sz="1200" dirty="0" err="1"/>
              <a:t>Ирень</a:t>
            </a:r>
            <a:r>
              <a:rPr lang="ru-RU" sz="1200" dirty="0"/>
              <a:t> ул. 8 марта от д. №50 до д. №56, </a:t>
            </a:r>
            <a:r>
              <a:rPr lang="ru-RU" sz="1200" dirty="0" err="1"/>
              <a:t>ул.Набережная</a:t>
            </a:r>
            <a:r>
              <a:rPr lang="ru-RU" sz="1200" dirty="0"/>
              <a:t> от д. №1 до д. №13, п. </a:t>
            </a:r>
            <a:r>
              <a:rPr lang="ru-RU" sz="1200" dirty="0" err="1"/>
              <a:t>Бартым</a:t>
            </a:r>
            <a:r>
              <a:rPr lang="ru-RU" sz="1200" dirty="0"/>
              <a:t> ул. Школьная от ул. Советская до ул. Васильева, п. Щучье Озеро ул. </a:t>
            </a:r>
            <a:r>
              <a:rPr lang="ru-RU" sz="1200" dirty="0" err="1"/>
              <a:t>Новошкольная</a:t>
            </a:r>
            <a:r>
              <a:rPr lang="ru-RU" sz="1200" dirty="0"/>
              <a:t> от д. №8 до ул. Школьная, ул. Школьная от ул. </a:t>
            </a:r>
            <a:r>
              <a:rPr lang="ru-RU" sz="1200" dirty="0" err="1"/>
              <a:t>Новошкольная</a:t>
            </a:r>
            <a:r>
              <a:rPr lang="ru-RU" sz="1200" dirty="0"/>
              <a:t> до ул. 8 марта, ул. Железнодорожная от ул. Советская до ж/д вокзала, ул. Горького от ул. Площадная до ул. Площадная, п. Тюш ул. Павших Партизан от д. №30 до д. №46, д. Верх-Тюш ул. Центральная от д. №75 до д. №103, с. </a:t>
            </a:r>
            <a:r>
              <a:rPr lang="ru-RU" sz="1200" dirty="0" err="1"/>
              <a:t>Мосино</a:t>
            </a:r>
            <a:r>
              <a:rPr lang="ru-RU" sz="1200" dirty="0"/>
              <a:t> ул. Центральная от д. №32 до д. №44, с. Алтынное ул. Речная от д. №43 до д. №51, д. </a:t>
            </a:r>
            <a:r>
              <a:rPr lang="ru-RU" sz="1200" dirty="0" err="1"/>
              <a:t>Усть</a:t>
            </a:r>
            <a:r>
              <a:rPr lang="ru-RU" sz="1200" dirty="0"/>
              <a:t>-Арий ул. </a:t>
            </a:r>
            <a:r>
              <a:rPr lang="ru-RU" sz="1200" dirty="0" err="1"/>
              <a:t>Иренская</a:t>
            </a:r>
            <a:r>
              <a:rPr lang="ru-RU" sz="1200" dirty="0"/>
              <a:t> от ул. Центральная до д. №36, д. </a:t>
            </a:r>
            <a:r>
              <a:rPr lang="ru-RU" sz="1200" dirty="0" err="1"/>
              <a:t>Колтаева</a:t>
            </a:r>
            <a:r>
              <a:rPr lang="ru-RU" sz="1200" dirty="0"/>
              <a:t> ул. Луговая от ул. Центральная до д. №20, д. </a:t>
            </a:r>
            <a:r>
              <a:rPr lang="ru-RU" sz="1200" dirty="0" err="1"/>
              <a:t>Атнягузи</a:t>
            </a:r>
            <a:r>
              <a:rPr lang="ru-RU" sz="1200" dirty="0"/>
              <a:t> ул. Тукая от д. №19 до д. №22, ул. Лесная от д. №3 до ул. Молодежная, ул. Молодежная от а/д «</a:t>
            </a:r>
            <a:r>
              <a:rPr lang="ru-RU" sz="1200" dirty="0" err="1"/>
              <a:t>Атнягузи-Кашкино</a:t>
            </a:r>
            <a:r>
              <a:rPr lang="ru-RU" sz="1200" dirty="0"/>
              <a:t>» до д. №16, п. Зуевский пер. Зеленый от д. №1 до ул. Лесная, с. </a:t>
            </a:r>
            <a:r>
              <a:rPr lang="ru-RU" sz="1200" dirty="0" err="1"/>
              <a:t>Басино</a:t>
            </a:r>
            <a:r>
              <a:rPr lang="ru-RU" sz="1200" dirty="0"/>
              <a:t> ул. Зеленая от д. №1 до д. №16, д. </a:t>
            </a:r>
            <a:r>
              <a:rPr lang="ru-RU" sz="1200" dirty="0" err="1"/>
              <a:t>Бикбай</a:t>
            </a:r>
            <a:r>
              <a:rPr lang="ru-RU" sz="1200" dirty="0"/>
              <a:t> ул. Нагорная от ул. Центральная до д. №16, д. </a:t>
            </a:r>
            <a:r>
              <a:rPr lang="ru-RU" sz="1200" dirty="0" err="1"/>
              <a:t>Биктулка</a:t>
            </a:r>
            <a:r>
              <a:rPr lang="ru-RU" sz="1200" dirty="0"/>
              <a:t> ул. Мусы </a:t>
            </a:r>
            <a:r>
              <a:rPr lang="ru-RU" sz="1200" dirty="0" err="1"/>
              <a:t>Джалиля</a:t>
            </a:r>
            <a:r>
              <a:rPr lang="ru-RU" sz="1200" dirty="0"/>
              <a:t> от ул. Советская до д. №7, д. Козаки ул. Мира от д. №1 до д. №15, д. Малый </a:t>
            </a:r>
            <a:r>
              <a:rPr lang="ru-RU" sz="1200" dirty="0" err="1"/>
              <a:t>Тарт</a:t>
            </a:r>
            <a:r>
              <a:rPr lang="ru-RU" sz="1200" dirty="0"/>
              <a:t> ул. Центральная от д. №1 до а/д «Зуевский-</a:t>
            </a:r>
            <a:r>
              <a:rPr lang="ru-RU" sz="1200" dirty="0" err="1"/>
              <a:t>Уразметьево</a:t>
            </a:r>
            <a:r>
              <a:rPr lang="ru-RU" sz="1200" dirty="0"/>
              <a:t>», с. Алтынное ул. </a:t>
            </a:r>
            <a:r>
              <a:rPr lang="ru-RU" sz="1200" dirty="0" err="1"/>
              <a:t>Мясникова</a:t>
            </a:r>
            <a:r>
              <a:rPr lang="ru-RU" sz="1200" dirty="0"/>
              <a:t> от д. №2 до д. №12, с. Богородск ул. Комсомольская от а/д «Богородск – Зуевский» до д. №5, ул. 1 Мая от а/д «</a:t>
            </a:r>
            <a:r>
              <a:rPr lang="ru-RU" sz="1200" dirty="0" err="1"/>
              <a:t>Голдыри</a:t>
            </a:r>
            <a:r>
              <a:rPr lang="ru-RU" sz="1200" dirty="0"/>
              <a:t>-Орда-Октябрьский» до д. №14, с. </a:t>
            </a:r>
            <a:r>
              <a:rPr lang="ru-RU" sz="1200" dirty="0" err="1"/>
              <a:t>Шатуново</a:t>
            </a:r>
            <a:r>
              <a:rPr lang="ru-RU" sz="1200" dirty="0"/>
              <a:t> от д. № 22 до д. № 32, д. </a:t>
            </a:r>
            <a:r>
              <a:rPr lang="ru-RU" sz="1200" dirty="0" err="1"/>
              <a:t>Новопетровка</a:t>
            </a:r>
            <a:r>
              <a:rPr lang="ru-RU" sz="1200" dirty="0"/>
              <a:t> от д. № 2 до д. № 36</a:t>
            </a:r>
          </a:p>
        </p:txBody>
      </p:sp>
      <p:sp>
        <p:nvSpPr>
          <p:cNvPr id="46" name="TextBox 45"/>
          <p:cNvSpPr txBox="1"/>
          <p:nvPr/>
        </p:nvSpPr>
        <p:spPr>
          <a:xfrm>
            <a:off x="5294529" y="1962522"/>
            <a:ext cx="2405682" cy="4708981"/>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Ремонт участков автомобильных дорог: д. Большой Сарс ул. Центральная от д. №15 до д. №51, д. Малый Сарс ул. Центральная от д. №2 до д. №16, д. Сорокино ул. Центральная от д. №2 до д. №8, д. </a:t>
            </a:r>
            <a:r>
              <a:rPr lang="ru-RU" sz="1200" dirty="0" err="1"/>
              <a:t>Адилева</a:t>
            </a:r>
            <a:r>
              <a:rPr lang="ru-RU" sz="1200" dirty="0"/>
              <a:t> ул. Ясная от д. №80 до д. №91, ул. Ключевая от д. №1 до д. №7, д. </a:t>
            </a:r>
            <a:r>
              <a:rPr lang="ru-RU" sz="1200" dirty="0" err="1"/>
              <a:t>Шараповка</a:t>
            </a:r>
            <a:r>
              <a:rPr lang="ru-RU" sz="1200" dirty="0"/>
              <a:t> ул. Новая от д. №2 до д. №12, с. Русский Сарс ул. Молодежная от д. №1а до </a:t>
            </a:r>
            <a:r>
              <a:rPr lang="ru-RU" sz="1200" dirty="0" err="1"/>
              <a:t>ул.Советская</a:t>
            </a:r>
            <a:r>
              <a:rPr lang="ru-RU" sz="1200" dirty="0"/>
              <a:t>, ул. Луговая от д. №3 до д. №9, д. </a:t>
            </a:r>
            <a:r>
              <a:rPr lang="ru-RU" sz="1200" dirty="0" err="1"/>
              <a:t>Усть-Саварово</a:t>
            </a:r>
            <a:r>
              <a:rPr lang="ru-RU" sz="1200" dirty="0"/>
              <a:t> ул. Центральная от а/д «</a:t>
            </a:r>
            <a:r>
              <a:rPr lang="ru-RU" sz="1200" dirty="0" err="1"/>
              <a:t>Р.Сарс-Тляково</a:t>
            </a:r>
            <a:r>
              <a:rPr lang="ru-RU" sz="1200" dirty="0"/>
              <a:t>» до </a:t>
            </a:r>
            <a:r>
              <a:rPr lang="ru-RU" sz="1200" dirty="0" err="1"/>
              <a:t>ул.Ленина</a:t>
            </a:r>
            <a:r>
              <a:rPr lang="ru-RU" sz="1200" dirty="0"/>
              <a:t>, </a:t>
            </a:r>
            <a:r>
              <a:rPr lang="ru-RU" sz="1200" dirty="0" err="1"/>
              <a:t>ул.Молодежная</a:t>
            </a:r>
            <a:r>
              <a:rPr lang="ru-RU" sz="1200" dirty="0"/>
              <a:t> от ул. Центральная до д. №5, с. </a:t>
            </a:r>
            <a:r>
              <a:rPr lang="ru-RU" sz="1200" dirty="0" err="1"/>
              <a:t>Бияваш</a:t>
            </a:r>
            <a:r>
              <a:rPr lang="ru-RU" sz="1200" dirty="0"/>
              <a:t> ул. Центральная от ГТС до д. №51, ул. Школьная от ул. Центральная до д. №9, с. </a:t>
            </a:r>
            <a:r>
              <a:rPr lang="ru-RU" sz="1200" dirty="0" err="1"/>
              <a:t>Леун</a:t>
            </a:r>
            <a:r>
              <a:rPr lang="ru-RU" sz="1200" dirty="0"/>
              <a:t> ул. Молодежная от д. №1 до ул. Лесная,  д. </a:t>
            </a:r>
            <a:r>
              <a:rPr lang="ru-RU" sz="1200" dirty="0" err="1"/>
              <a:t>Седяш</a:t>
            </a:r>
            <a:r>
              <a:rPr lang="ru-RU" sz="1200" dirty="0"/>
              <a:t> ул. Центральная от д. №1 до д. №11 и от д. №27 до  д. №36</a:t>
            </a:r>
          </a:p>
        </p:txBody>
      </p:sp>
      <p:sp>
        <p:nvSpPr>
          <p:cNvPr id="48" name="TextBox 47"/>
          <p:cNvSpPr txBox="1"/>
          <p:nvPr/>
        </p:nvSpPr>
        <p:spPr>
          <a:xfrm>
            <a:off x="3205168" y="4561323"/>
            <a:ext cx="1949570" cy="830997"/>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ru-RU" sz="1200" dirty="0"/>
              <a:t>Ремонт моста через реку </a:t>
            </a:r>
            <a:r>
              <a:rPr lang="ru-RU" sz="1200" dirty="0" err="1"/>
              <a:t>Ирень</a:t>
            </a:r>
            <a:r>
              <a:rPr lang="ru-RU" sz="1200" dirty="0"/>
              <a:t> в составе улично-дорожной сети с. </a:t>
            </a:r>
            <a:r>
              <a:rPr lang="ru-RU" sz="1200" dirty="0" err="1"/>
              <a:t>Ишимово</a:t>
            </a:r>
            <a:endParaRPr lang="ru-RU" sz="1200" dirty="0"/>
          </a:p>
        </p:txBody>
      </p:sp>
    </p:spTree>
    <p:extLst>
      <p:ext uri="{BB962C8B-B14F-4D97-AF65-F5344CB8AC3E}">
        <p14:creationId xmlns:p14="http://schemas.microsoft.com/office/powerpoint/2010/main" val="1676498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9611" y="167760"/>
            <a:ext cx="10972800" cy="1143000"/>
          </a:xfrm>
        </p:spPr>
        <p:txBody>
          <a:bodyPr>
            <a:noAutofit/>
          </a:bodyPr>
          <a:lstStyle/>
          <a:p>
            <a:r>
              <a:rPr lang="ru-RU" sz="2800" dirty="0">
                <a:latin typeface="Times New Roman" panose="02020603050405020304" pitchFamily="18" charset="0"/>
                <a:cs typeface="Times New Roman" panose="02020603050405020304" pitchFamily="18" charset="0"/>
              </a:rPr>
              <a:t>Объем бюджетных ассигнований на осуществление бюджетных инвестиций, подлежащих финансированию в 2021 г.</a:t>
            </a:r>
          </a:p>
        </p:txBody>
      </p:sp>
      <p:graphicFrame>
        <p:nvGraphicFramePr>
          <p:cNvPr id="20515" name="Group 35"/>
          <p:cNvGraphicFramePr>
            <a:graphicFrameLocks noGrp="1"/>
          </p:cNvGraphicFramePr>
          <p:nvPr>
            <p:ph idx="1"/>
            <p:extLst>
              <p:ext uri="{D42A27DB-BD31-4B8C-83A1-F6EECF244321}">
                <p14:modId xmlns:p14="http://schemas.microsoft.com/office/powerpoint/2010/main" val="3997763945"/>
              </p:ext>
            </p:extLst>
          </p:nvPr>
        </p:nvGraphicFramePr>
        <p:xfrm>
          <a:off x="647317" y="1181685"/>
          <a:ext cx="10951536" cy="4628245"/>
        </p:xfrm>
        <a:graphic>
          <a:graphicData uri="http://schemas.openxmlformats.org/drawingml/2006/table">
            <a:tbl>
              <a:tblPr/>
              <a:tblGrid>
                <a:gridCol w="9626743">
                  <a:extLst>
                    <a:ext uri="{9D8B030D-6E8A-4147-A177-3AD203B41FA5}">
                      <a16:colId xmlns:a16="http://schemas.microsoft.com/office/drawing/2014/main" xmlns="" val="20000"/>
                    </a:ext>
                  </a:extLst>
                </a:gridCol>
                <a:gridCol w="1324793">
                  <a:extLst>
                    <a:ext uri="{9D8B030D-6E8A-4147-A177-3AD203B41FA5}">
                      <a16:colId xmlns:a16="http://schemas.microsoft.com/office/drawing/2014/main" xmlns="" val="20001"/>
                    </a:ext>
                  </a:extLst>
                </a:gridCol>
              </a:tblGrid>
              <a:tr h="4314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Наименование объектов</a:t>
                      </a:r>
                    </a:p>
                  </a:txBody>
                  <a:tcPr marL="121920" marR="12192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FFFFFF"/>
                          </a:solidFill>
                          <a:effectLst/>
                          <a:latin typeface="Times New Roman" panose="02020603050405020304" pitchFamily="18" charset="0"/>
                          <a:cs typeface="Times New Roman" panose="02020603050405020304" pitchFamily="18" charset="0"/>
                        </a:rPr>
                        <a:t>Сумма, млн. руб.</a:t>
                      </a:r>
                    </a:p>
                  </a:txBody>
                  <a:tcPr marL="121920" marR="121920" marT="45702" marB="457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97420">
                <a:tc>
                  <a:txBody>
                    <a:bodyPr/>
                    <a:lstStyle/>
                    <a:p>
                      <a:pPr algn="l">
                        <a:lnSpc>
                          <a:spcPct val="100000"/>
                        </a:lnSpc>
                        <a:spcAft>
                          <a:spcPts val="0"/>
                        </a:spcAft>
                      </a:pP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Разработка проектно-сметной документации по объекту "Строительство комплексных очистных сооружений в п. Октябрьский"</a:t>
                      </a:r>
                      <a:endParaRPr lang="ru-RU" sz="12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00000"/>
                        </a:lnSpc>
                        <a:spcAft>
                          <a:spcPts val="0"/>
                        </a:spcAft>
                      </a:pPr>
                      <a:r>
                        <a:rPr lang="ru-RU" sz="1400" b="0" dirty="0">
                          <a:effectLst/>
                          <a:latin typeface="Times New Roman" panose="02020603050405020304" pitchFamily="18" charset="0"/>
                          <a:ea typeface="Calibri"/>
                          <a:cs typeface="Times New Roman" panose="02020603050405020304" pitchFamily="18" charset="0"/>
                        </a:rPr>
                        <a:t>4,2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673769">
                <a:tc>
                  <a:txBody>
                    <a:bodyPr/>
                    <a:lstStyle/>
                    <a:p>
                      <a:pPr algn="l">
                        <a:lnSpc>
                          <a:spcPct val="115000"/>
                        </a:lnSpc>
                        <a:spcAft>
                          <a:spcPts val="0"/>
                        </a:spcAft>
                      </a:pP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Разработка проектно-сметной документации по объекту "Реконструкция системы водоснабжения поселка Щучье Озеро Октябрьского </a:t>
                      </a:r>
                      <a:r>
                        <a:rPr lang="ru-RU" sz="1600" b="0" kern="1200">
                          <a:solidFill>
                            <a:schemeClr val="tx1"/>
                          </a:solidFill>
                          <a:effectLst/>
                          <a:latin typeface="Times New Roman" panose="02020603050405020304" pitchFamily="18" charset="0"/>
                          <a:ea typeface="+mn-ea"/>
                          <a:cs typeface="Times New Roman" panose="02020603050405020304" pitchFamily="18" charset="0"/>
                        </a:rPr>
                        <a:t>городского округа</a:t>
                      </a:r>
                      <a:endParaRPr lang="ru-RU" sz="12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15000"/>
                        </a:lnSpc>
                        <a:spcAft>
                          <a:spcPts val="0"/>
                        </a:spcAft>
                      </a:pPr>
                      <a:r>
                        <a:rPr lang="ru-RU" sz="1400" b="0" dirty="0">
                          <a:effectLst/>
                          <a:latin typeface="Times New Roman" panose="02020603050405020304" pitchFamily="18" charset="0"/>
                          <a:ea typeface="Calibri"/>
                          <a:cs typeface="Times New Roman" panose="02020603050405020304" pitchFamily="18" charset="0"/>
                        </a:rPr>
                        <a:t>7,6</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3"/>
                  </a:ext>
                </a:extLst>
              </a:tr>
              <a:tr h="505326">
                <a:tc>
                  <a:txBody>
                    <a:bodyPr/>
                    <a:lstStyle/>
                    <a:p>
                      <a:pPr algn="l">
                        <a:lnSpc>
                          <a:spcPct val="115000"/>
                        </a:lnSpc>
                        <a:spcAft>
                          <a:spcPts val="0"/>
                        </a:spcAft>
                      </a:pP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Реализация программ развития преобразованных муниципальных образований</a:t>
                      </a:r>
                      <a:endParaRPr lang="ru-RU" sz="12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15000"/>
                        </a:lnSpc>
                        <a:spcAft>
                          <a:spcPts val="0"/>
                        </a:spcAft>
                      </a:pPr>
                      <a:r>
                        <a:rPr lang="ru-RU" sz="1400" b="0" dirty="0">
                          <a:effectLst/>
                          <a:latin typeface="Times New Roman" panose="02020603050405020304" pitchFamily="18" charset="0"/>
                          <a:ea typeface="Calibri"/>
                          <a:cs typeface="Times New Roman" panose="02020603050405020304" pitchFamily="18" charset="0"/>
                        </a:rPr>
                        <a:t>0,8</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2600037502"/>
                  </a:ext>
                </a:extLst>
              </a:tr>
              <a:tr h="709863">
                <a:tc>
                  <a:txBody>
                    <a:bodyPr/>
                    <a:lstStyle/>
                    <a:p>
                      <a:pPr algn="l">
                        <a:lnSpc>
                          <a:spcPct val="115000"/>
                        </a:lnSpc>
                        <a:spcAft>
                          <a:spcPts val="0"/>
                        </a:spcAft>
                      </a:pP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Реализация муниципальных программ, приоритетных муниципальных проектов в рамках приоритетных региональных проектов, инвестиционных проектов муниципальных образований</a:t>
                      </a:r>
                      <a:endParaRPr lang="ru-RU" sz="12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15000"/>
                        </a:lnSpc>
                        <a:spcAft>
                          <a:spcPts val="0"/>
                        </a:spcAft>
                      </a:pPr>
                      <a:r>
                        <a:rPr lang="ru-RU" sz="1400" b="0" dirty="0">
                          <a:effectLst/>
                          <a:latin typeface="Times New Roman" panose="02020603050405020304" pitchFamily="18" charset="0"/>
                          <a:ea typeface="Calibri"/>
                          <a:cs typeface="Times New Roman" panose="02020603050405020304" pitchFamily="18" charset="0"/>
                        </a:rPr>
                        <a:t>6,7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4"/>
                  </a:ext>
                </a:extLst>
              </a:tr>
              <a:tr h="1227221">
                <a:tc>
                  <a:txBody>
                    <a:bodyPr/>
                    <a:lstStyle/>
                    <a:p>
                      <a:pPr algn="l">
                        <a:lnSpc>
                          <a:spcPct val="115000"/>
                        </a:lnSpc>
                        <a:spcAft>
                          <a:spcPts val="0"/>
                        </a:spcAft>
                      </a:pP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Строительство и приобретение жилых помещений для формирования специализированного жилищного фонда для обеспечения жилыми помещениями детей-сирот и детей, оставшихся без попечения родителей, лиц из числа детей-сирот и детей, оставшихся без попечения родителей, по договорам найма специализированных жилых помещений</a:t>
                      </a:r>
                      <a:endParaRPr lang="ru-RU" sz="1200" b="0"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15000"/>
                        </a:lnSpc>
                        <a:spcAft>
                          <a:spcPts val="0"/>
                        </a:spcAft>
                      </a:pPr>
                      <a:r>
                        <a:rPr lang="ru-RU" sz="1400" b="0" dirty="0">
                          <a:effectLst/>
                          <a:latin typeface="Times New Roman" panose="02020603050405020304" pitchFamily="18" charset="0"/>
                          <a:ea typeface="Calibri"/>
                          <a:cs typeface="Times New Roman" panose="02020603050405020304" pitchFamily="18" charset="0"/>
                        </a:rPr>
                        <a:t>19,6</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5"/>
                  </a:ext>
                </a:extLst>
              </a:tr>
              <a:tr h="335562">
                <a:tc>
                  <a:txBody>
                    <a:bodyPr/>
                    <a:lstStyle/>
                    <a:p>
                      <a:pPr algn="l">
                        <a:lnSpc>
                          <a:spcPct val="115000"/>
                        </a:lnSpc>
                        <a:spcAft>
                          <a:spcPts val="0"/>
                        </a:spcAft>
                      </a:pPr>
                      <a:r>
                        <a:rPr lang="ru-RU" sz="1800" b="1" dirty="0">
                          <a:effectLst/>
                          <a:latin typeface="Times New Roman" panose="02020603050405020304" pitchFamily="18" charset="0"/>
                          <a:ea typeface="Calibri"/>
                          <a:cs typeface="Times New Roman" panose="02020603050405020304" pitchFamily="18" charset="0"/>
                        </a:rPr>
                        <a:t>ИТОГО: </a:t>
                      </a:r>
                      <a:endParaRPr lang="ru-RU"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lnSpc>
                          <a:spcPct val="115000"/>
                        </a:lnSpc>
                        <a:spcAft>
                          <a:spcPts val="0"/>
                        </a:spcAft>
                      </a:pPr>
                      <a:r>
                        <a:rPr lang="ru-RU" sz="1400" b="1" dirty="0">
                          <a:effectLst/>
                          <a:latin typeface="Times New Roman" panose="02020603050405020304" pitchFamily="18" charset="0"/>
                          <a:ea typeface="Calibri"/>
                          <a:cs typeface="Times New Roman" panose="02020603050405020304" pitchFamily="18" charset="0"/>
                        </a:rPr>
                        <a:t>38,9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956925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274638"/>
            <a:ext cx="8229600" cy="6107112"/>
          </a:xfrm>
          <a:solidFill>
            <a:schemeClr val="accent1">
              <a:lumMod val="20000"/>
              <a:lumOff val="80000"/>
            </a:schemeClr>
          </a:solidFill>
        </p:spPr>
        <p:txBody>
          <a:bodyPr/>
          <a:lstStyle/>
          <a:p>
            <a:pPr>
              <a:defRPr/>
            </a:pPr>
            <a:r>
              <a:rPr lang="ru-RU" sz="5400" u="sng"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1755797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bwMode="auto">
          <a:xfrm>
            <a:off x="609600" y="274638"/>
            <a:ext cx="10972800" cy="1048135"/>
          </a:xfrm>
        </p:spPr>
        <p:txBody>
          <a:bodyPr vert="horz" wrap="square" lIns="91440" tIns="45720" rIns="91440" bIns="45720" numCol="1" rtlCol="0" anchor="ctr" anchorCtr="0" compatLnSpc="1">
            <a:prstTxWarp prst="textNoShape">
              <a:avLst/>
            </a:prstTxWarp>
            <a:normAutofit fontScale="90000"/>
          </a:bodyPr>
          <a:lstStyle/>
          <a:p>
            <a:pPr algn="ctr" eaLnBrk="1" hangingPunct="1"/>
            <a:r>
              <a:rPr lang="ru-RU" sz="2400" dirty="0">
                <a:solidFill>
                  <a:schemeClr val="tx2">
                    <a:lumMod val="75000"/>
                  </a:schemeClr>
                </a:solidFill>
                <a:latin typeface="Times New Roman" panose="02020603050405020304" pitchFamily="18" charset="0"/>
                <a:cs typeface="Times New Roman" panose="02020603050405020304" pitchFamily="18" charset="0"/>
              </a:rPr>
              <a:t>ОСНОВНЫЕ ХАРАКТЕРИСТИКИ БЮДЖЕТА ОКТЯБРЬСКОГО ГОРОДСКОГО ОКРУГА НА 2021 -2023 ГОДЫ.</a:t>
            </a:r>
            <a:br>
              <a:rPr lang="ru-RU" sz="2400" dirty="0">
                <a:solidFill>
                  <a:schemeClr val="tx2">
                    <a:lumMod val="75000"/>
                  </a:schemeClr>
                </a:solidFill>
                <a:latin typeface="Times New Roman" panose="02020603050405020304" pitchFamily="18" charset="0"/>
                <a:cs typeface="Times New Roman" panose="02020603050405020304" pitchFamily="18" charset="0"/>
              </a:rPr>
            </a:br>
            <a:r>
              <a:rPr lang="ru-RU" sz="2400" dirty="0">
                <a:solidFill>
                  <a:schemeClr val="tx2">
                    <a:lumMod val="75000"/>
                  </a:schemeClr>
                </a:solidFill>
                <a:latin typeface="Times New Roman" panose="02020603050405020304" pitchFamily="18" charset="0"/>
                <a:cs typeface="Times New Roman" panose="02020603050405020304" pitchFamily="18" charset="0"/>
              </a:rPr>
              <a:t>                                                                                                           </a:t>
            </a:r>
            <a:r>
              <a:rPr lang="ru-RU" sz="2400" dirty="0" err="1">
                <a:solidFill>
                  <a:schemeClr val="tx2">
                    <a:lumMod val="75000"/>
                  </a:schemeClr>
                </a:solidFill>
                <a:latin typeface="Times New Roman" panose="02020603050405020304" pitchFamily="18" charset="0"/>
                <a:cs typeface="Times New Roman" panose="02020603050405020304" pitchFamily="18" charset="0"/>
              </a:rPr>
              <a:t>млн.руб</a:t>
            </a:r>
            <a:r>
              <a:rPr lang="ru-RU" sz="2400" dirty="0">
                <a:solidFill>
                  <a:schemeClr val="tx2">
                    <a:lumMod val="75000"/>
                  </a:schemeClr>
                </a:solidFill>
                <a:latin typeface="Times New Roman" panose="02020603050405020304" pitchFamily="18" charset="0"/>
                <a:cs typeface="Times New Roman" panose="02020603050405020304" pitchFamily="18" charset="0"/>
              </a:rPr>
              <a:t>.</a:t>
            </a:r>
            <a:endParaRPr lang="ru-RU" sz="2400" b="1" dirty="0">
              <a:solidFill>
                <a:schemeClr val="tx2">
                  <a:lumMod val="75000"/>
                </a:schemeClr>
              </a:solidFill>
              <a:latin typeface="Times New Roman" panose="02020603050405020304" pitchFamily="18" charset="0"/>
              <a:cs typeface="Times New Roman" panose="02020603050405020304" pitchFamily="18" charset="0"/>
            </a:endParaRPr>
          </a:p>
        </p:txBody>
      </p:sp>
      <p:graphicFrame>
        <p:nvGraphicFramePr>
          <p:cNvPr id="13521" name="Group 209"/>
          <p:cNvGraphicFramePr>
            <a:graphicFrameLocks noGrp="1"/>
          </p:cNvGraphicFramePr>
          <p:nvPr>
            <p:ph type="tbl" idx="4294967295"/>
            <p:extLst>
              <p:ext uri="{D42A27DB-BD31-4B8C-83A1-F6EECF244321}">
                <p14:modId xmlns:p14="http://schemas.microsoft.com/office/powerpoint/2010/main" val="2752081627"/>
              </p:ext>
            </p:extLst>
          </p:nvPr>
        </p:nvGraphicFramePr>
        <p:xfrm>
          <a:off x="1003177" y="1417638"/>
          <a:ext cx="10045039" cy="5121504"/>
        </p:xfrm>
        <a:graphic>
          <a:graphicData uri="http://schemas.openxmlformats.org/drawingml/2006/table">
            <a:tbl>
              <a:tblPr/>
              <a:tblGrid>
                <a:gridCol w="1426471">
                  <a:extLst>
                    <a:ext uri="{9D8B030D-6E8A-4147-A177-3AD203B41FA5}">
                      <a16:colId xmlns:a16="http://schemas.microsoft.com/office/drawing/2014/main" xmlns="" val="20000"/>
                    </a:ext>
                  </a:extLst>
                </a:gridCol>
                <a:gridCol w="1265550">
                  <a:extLst>
                    <a:ext uri="{9D8B030D-6E8A-4147-A177-3AD203B41FA5}">
                      <a16:colId xmlns:a16="http://schemas.microsoft.com/office/drawing/2014/main" xmlns="" val="20001"/>
                    </a:ext>
                  </a:extLst>
                </a:gridCol>
                <a:gridCol w="1578300">
                  <a:extLst>
                    <a:ext uri="{9D8B030D-6E8A-4147-A177-3AD203B41FA5}">
                      <a16:colId xmlns:a16="http://schemas.microsoft.com/office/drawing/2014/main" xmlns="" val="20002"/>
                    </a:ext>
                  </a:extLst>
                </a:gridCol>
                <a:gridCol w="1504026">
                  <a:extLst>
                    <a:ext uri="{9D8B030D-6E8A-4147-A177-3AD203B41FA5}">
                      <a16:colId xmlns:a16="http://schemas.microsoft.com/office/drawing/2014/main" xmlns="" val="20003"/>
                    </a:ext>
                  </a:extLst>
                </a:gridCol>
                <a:gridCol w="1531880">
                  <a:extLst>
                    <a:ext uri="{9D8B030D-6E8A-4147-A177-3AD203B41FA5}">
                      <a16:colId xmlns:a16="http://schemas.microsoft.com/office/drawing/2014/main" xmlns="" val="20004"/>
                    </a:ext>
                  </a:extLst>
                </a:gridCol>
                <a:gridCol w="1531879">
                  <a:extLst>
                    <a:ext uri="{9D8B030D-6E8A-4147-A177-3AD203B41FA5}">
                      <a16:colId xmlns:a16="http://schemas.microsoft.com/office/drawing/2014/main" xmlns="" val="20005"/>
                    </a:ext>
                  </a:extLst>
                </a:gridCol>
                <a:gridCol w="1206933">
                  <a:extLst>
                    <a:ext uri="{9D8B030D-6E8A-4147-A177-3AD203B41FA5}">
                      <a16:colId xmlns:a16="http://schemas.microsoft.com/office/drawing/2014/main" xmlns="" val="20006"/>
                    </a:ext>
                  </a:extLst>
                </a:gridCol>
              </a:tblGrid>
              <a:tr h="158185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Показатели</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Бюджет</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2019г.</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факт</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Бюджет 2020г.</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оценка</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Бюджет 2021г.</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проект</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Бюджет</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20</a:t>
                      </a:r>
                      <a:r>
                        <a:rPr kumimoji="0" lang="en-US" sz="1800" b="0" i="0" u="none" strike="noStrike" cap="none" normalizeH="0" baseline="0" dirty="0">
                          <a:ln>
                            <a:noFill/>
                          </a:ln>
                          <a:solidFill>
                            <a:schemeClr val="bg1"/>
                          </a:solidFill>
                          <a:effectLst/>
                          <a:latin typeface="Arial" charset="0"/>
                        </a:rPr>
                        <a:t>2</a:t>
                      </a:r>
                      <a:r>
                        <a:rPr kumimoji="0" lang="ru-RU" sz="1800" b="0" i="0" u="none" strike="noStrike" cap="none" normalizeH="0" baseline="0" dirty="0">
                          <a:ln>
                            <a:noFill/>
                          </a:ln>
                          <a:solidFill>
                            <a:schemeClr val="bg1"/>
                          </a:solidFill>
                          <a:effectLst/>
                          <a:latin typeface="Arial" charset="0"/>
                        </a:rPr>
                        <a:t>2г.</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проект</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ru-RU" sz="1800" b="0" i="0" u="none" strike="noStrike" cap="none" normalizeH="0" baseline="0" dirty="0">
                        <a:ln>
                          <a:noFill/>
                        </a:ln>
                        <a:solidFill>
                          <a:schemeClr val="bg1"/>
                        </a:solidFill>
                        <a:effectLst/>
                        <a:latin typeface="Arial" charset="0"/>
                      </a:endParaRP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ru-RU" sz="1800" b="0" i="0" u="none" strike="noStrike" cap="none" normalizeH="0" baseline="0" dirty="0">
                        <a:ln>
                          <a:noFill/>
                        </a:ln>
                        <a:solidFill>
                          <a:schemeClr val="bg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Бюджет</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2023г.</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проект</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endParaRPr kumimoji="0" lang="ru-RU" sz="1800" b="0" i="0" u="none" strike="noStrike" cap="none" normalizeH="0" baseline="0" dirty="0">
                        <a:ln>
                          <a:noFill/>
                        </a:ln>
                        <a:solidFill>
                          <a:schemeClr val="bg1"/>
                        </a:solidFill>
                        <a:effectLst/>
                        <a:latin typeface="Arial"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Отклонения,%</a:t>
                      </a:r>
                    </a:p>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bg1"/>
                          </a:solidFill>
                          <a:effectLst/>
                          <a:latin typeface="Arial" charset="0"/>
                        </a:rPr>
                        <a:t>2021 к 2020</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60000"/>
                        <a:lumOff val="40000"/>
                      </a:schemeClr>
                    </a:solidFill>
                  </a:tcPr>
                </a:tc>
                <a:extLst>
                  <a:ext uri="{0D108BD9-81ED-4DB2-BD59-A6C34878D82A}">
                    <a16:rowId xmlns:a16="http://schemas.microsoft.com/office/drawing/2014/main" xmlns="" val="10000"/>
                  </a:ext>
                </a:extLst>
              </a:tr>
              <a:tr h="1015002">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Доходы</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1 273</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1 153</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en-US" sz="2000" dirty="0">
                          <a:solidFill>
                            <a:schemeClr val="tx1"/>
                          </a:solidFill>
                          <a:effectLst/>
                          <a:latin typeface="Times New Roman" panose="02020603050405020304" pitchFamily="18" charset="0"/>
                          <a:ea typeface="Times New Roman"/>
                          <a:cs typeface="Times New Roman" panose="02020603050405020304" pitchFamily="18" charset="0"/>
                        </a:rPr>
                        <a:t>1 0</a:t>
                      </a:r>
                      <a:r>
                        <a:rPr lang="ru-RU" sz="2000" dirty="0">
                          <a:solidFill>
                            <a:schemeClr val="tx1"/>
                          </a:solidFill>
                          <a:effectLst/>
                          <a:latin typeface="Times New Roman" panose="02020603050405020304" pitchFamily="18" charset="0"/>
                          <a:ea typeface="Times New Roman"/>
                          <a:cs typeface="Times New Roman" panose="02020603050405020304" pitchFamily="18" charset="0"/>
                        </a:rPr>
                        <a:t>96</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1 159</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1 108</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95,1</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101357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Расходы</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1 275</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1 180</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1 105</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1 159</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a:spcAft>
                          <a:spcPts val="0"/>
                        </a:spcAft>
                      </a:pPr>
                      <a:r>
                        <a:rPr lang="ru-RU" sz="2000" dirty="0">
                          <a:solidFill>
                            <a:schemeClr val="tx1"/>
                          </a:solidFill>
                          <a:effectLst/>
                          <a:latin typeface="Times New Roman" panose="02020603050405020304" pitchFamily="18" charset="0"/>
                          <a:ea typeface="Times New Roman"/>
                          <a:cs typeface="Times New Roman" panose="02020603050405020304" pitchFamily="18" charset="0"/>
                        </a:rPr>
                        <a:t>1 108</a:t>
                      </a: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93,6</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r h="1410434">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Дефицит(-)</a:t>
                      </a:r>
                    </a:p>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Профицит</a:t>
                      </a:r>
                    </a:p>
                    <a:p>
                      <a:pPr marL="0" marR="0" lvl="0" indent="0" algn="l"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-27</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-9</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0</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0</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70000"/>
                        <a:buFont typeface="Wingdings 2" pitchFamily="18" charset="2"/>
                        <a:buNone/>
                        <a:tabLst/>
                      </a:pPr>
                      <a:r>
                        <a:rPr kumimoji="0" lang="ru-RU"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1,5</a:t>
                      </a:r>
                    </a:p>
                  </a:txBody>
                  <a:tcPr marT="45717" marB="45717"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269674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406400"/>
            <a:ext cx="10879667" cy="1284288"/>
          </a:xfrm>
        </p:spPr>
        <p:txBody>
          <a:bodyPr>
            <a:normAutofit/>
          </a:bodyPr>
          <a:lstStyle/>
          <a:p>
            <a:pPr algn="ctr"/>
            <a:r>
              <a:rPr lang="ru-RU" sz="2800" dirty="0">
                <a:latin typeface="Times New Roman" panose="02020603050405020304" pitchFamily="18" charset="0"/>
                <a:cs typeface="Times New Roman" panose="02020603050405020304" pitchFamily="18" charset="0"/>
              </a:rPr>
              <a:t>Структура доходов бюджета Октябрьского городского округа </a:t>
            </a:r>
            <a:r>
              <a:rPr lang="ru-RU" sz="2800">
                <a:latin typeface="Times New Roman" panose="02020603050405020304" pitchFamily="18" charset="0"/>
                <a:cs typeface="Times New Roman" panose="02020603050405020304" pitchFamily="18" charset="0"/>
              </a:rPr>
              <a:t>на 2021-2023 гг</a:t>
            </a:r>
            <a:r>
              <a:rPr lang="ru-RU" sz="2800" dirty="0">
                <a:latin typeface="Times New Roman" panose="02020603050405020304" pitchFamily="18" charset="0"/>
                <a:cs typeface="Times New Roman" panose="02020603050405020304" pitchFamily="18" charset="0"/>
              </a:rPr>
              <a:t>.</a:t>
            </a:r>
          </a:p>
        </p:txBody>
      </p:sp>
      <p:graphicFrame>
        <p:nvGraphicFramePr>
          <p:cNvPr id="4" name="Диаграмма 3"/>
          <p:cNvGraphicFramePr>
            <a:graphicFrameLocks/>
          </p:cNvGraphicFramePr>
          <p:nvPr>
            <p:extLst>
              <p:ext uri="{D42A27DB-BD31-4B8C-83A1-F6EECF244321}">
                <p14:modId xmlns:p14="http://schemas.microsoft.com/office/powerpoint/2010/main" val="3876855212"/>
              </p:ext>
            </p:extLst>
          </p:nvPr>
        </p:nvGraphicFramePr>
        <p:xfrm>
          <a:off x="2026764" y="1806803"/>
          <a:ext cx="8227352" cy="40821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43125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bwMode="auto">
          <a:xfrm>
            <a:off x="609600" y="274638"/>
            <a:ext cx="10972800" cy="538162"/>
          </a:xfrm>
        </p:spPr>
        <p:txBody>
          <a:bodyPr vert="horz" wrap="square" lIns="91440" tIns="45720" rIns="91440" bIns="45720" numCol="1" rtlCol="0" anchor="ctr" anchorCtr="0" compatLnSpc="1">
            <a:prstTxWarp prst="textNoShape">
              <a:avLst/>
            </a:prstTxWarp>
            <a:normAutofit fontScale="90000"/>
          </a:bodyPr>
          <a:lstStyle/>
          <a:p>
            <a:pPr algn="ctr" eaLnBrk="1" hangingPunct="1"/>
            <a:r>
              <a:rPr lang="ru-RU" sz="2200" dirty="0">
                <a:latin typeface="Times New Roman" panose="02020603050405020304" pitchFamily="18" charset="0"/>
                <a:cs typeface="Times New Roman" panose="02020603050405020304" pitchFamily="18" charset="0"/>
              </a:rPr>
              <a:t>СОБСТВЕННЫЕ ДОХОДЫ БЮДЖЕТА ОКТЯБРЬСКОГО ГОРОДСКОГО ОКРУГА НА 2021 ГОД</a:t>
            </a:r>
            <a:r>
              <a:rPr lang="ru-RU" sz="2400" dirty="0">
                <a:latin typeface="Times New Roman" panose="02020603050405020304" pitchFamily="18" charset="0"/>
                <a:cs typeface="Times New Roman" panose="02020603050405020304" pitchFamily="18" charset="0"/>
              </a:rPr>
              <a:t>.</a:t>
            </a:r>
          </a:p>
        </p:txBody>
      </p:sp>
      <p:graphicFrame>
        <p:nvGraphicFramePr>
          <p:cNvPr id="14427" name="Group 91"/>
          <p:cNvGraphicFramePr>
            <a:graphicFrameLocks noGrp="1"/>
          </p:cNvGraphicFramePr>
          <p:nvPr>
            <p:ph idx="1"/>
            <p:extLst>
              <p:ext uri="{D42A27DB-BD31-4B8C-83A1-F6EECF244321}">
                <p14:modId xmlns:p14="http://schemas.microsoft.com/office/powerpoint/2010/main" val="747283797"/>
              </p:ext>
            </p:extLst>
          </p:nvPr>
        </p:nvGraphicFramePr>
        <p:xfrm>
          <a:off x="440267" y="775828"/>
          <a:ext cx="11294533" cy="5845105"/>
        </p:xfrm>
        <a:graphic>
          <a:graphicData uri="http://schemas.openxmlformats.org/drawingml/2006/table">
            <a:tbl>
              <a:tblPr/>
              <a:tblGrid>
                <a:gridCol w="5520266">
                  <a:extLst>
                    <a:ext uri="{9D8B030D-6E8A-4147-A177-3AD203B41FA5}">
                      <a16:colId xmlns:a16="http://schemas.microsoft.com/office/drawing/2014/main" xmlns="" val="20000"/>
                    </a:ext>
                  </a:extLst>
                </a:gridCol>
                <a:gridCol w="2072012">
                  <a:extLst>
                    <a:ext uri="{9D8B030D-6E8A-4147-A177-3AD203B41FA5}">
                      <a16:colId xmlns:a16="http://schemas.microsoft.com/office/drawing/2014/main" xmlns="" val="20001"/>
                    </a:ext>
                  </a:extLst>
                </a:gridCol>
                <a:gridCol w="2036853">
                  <a:extLst>
                    <a:ext uri="{9D8B030D-6E8A-4147-A177-3AD203B41FA5}">
                      <a16:colId xmlns:a16="http://schemas.microsoft.com/office/drawing/2014/main" xmlns="" val="20002"/>
                    </a:ext>
                  </a:extLst>
                </a:gridCol>
                <a:gridCol w="1665402">
                  <a:extLst>
                    <a:ext uri="{9D8B030D-6E8A-4147-A177-3AD203B41FA5}">
                      <a16:colId xmlns:a16="http://schemas.microsoft.com/office/drawing/2014/main" xmlns="" val="20003"/>
                    </a:ext>
                  </a:extLst>
                </a:gridCol>
              </a:tblGrid>
              <a:tr h="6762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a:ln>
                          <a:noFill/>
                        </a:ln>
                        <a:solidFill>
                          <a:srgbClr val="FFFFFF"/>
                        </a:solidFill>
                        <a:effectLst/>
                        <a:latin typeface="Times New Roman"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Наименование доходов</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2020 год утвержденный</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млн. руб.</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2021 год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(Первое чтение)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 млн. руб. </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Прирост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Снижение,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Times New Roman" pitchFamily="18" charset="0"/>
                          <a:cs typeface="Arial" charset="0"/>
                        </a:rPr>
                        <a:t>млн. руб.</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0699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1. НДФЛ</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79,8</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80,9</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1,1 </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310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2. Единый налог на вмененный доход, патенты</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1,5</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1,1</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- 0,4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r h="327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Times New Roman" pitchFamily="18" charset="0"/>
                          <a:cs typeface="Arial" charset="0"/>
                        </a:rPr>
                        <a:t>3</a:t>
                      </a:r>
                      <a:r>
                        <a:rPr kumimoji="0" lang="ru-RU" sz="1400" b="0" i="0" u="none" strike="noStrike" cap="none" normalizeH="0" baseline="0" dirty="0">
                          <a:ln>
                            <a:noFill/>
                          </a:ln>
                          <a:solidFill>
                            <a:srgbClr val="000000"/>
                          </a:solidFill>
                          <a:effectLst/>
                          <a:latin typeface="Times New Roman" pitchFamily="18" charset="0"/>
                          <a:cs typeface="Arial" charset="0"/>
                        </a:rPr>
                        <a:t>.Единый сельскохозяйственный налог</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0,1</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0,5</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4"/>
                  </a:ext>
                </a:extLst>
              </a:tr>
              <a:tr h="327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4. Налог на имущество физических лиц</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4,0</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4,4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0,4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2"/>
                  </a:ext>
                </a:extLst>
              </a:tr>
              <a:tr h="3278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5. Транспортный налог</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26,1</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27,7</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3"/>
                  </a:ext>
                </a:extLst>
              </a:tr>
              <a:tr h="310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5. Земельный налог</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7,3</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7,3</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3"/>
                  </a:ext>
                </a:extLst>
              </a:tr>
              <a:tr h="2760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6. Госпошлина</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1,9</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2,1 </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0,2</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4"/>
                  </a:ext>
                </a:extLst>
              </a:tr>
              <a:tr h="3076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7. Доходы от использования имущества</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39,3</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45,5</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6,1</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5"/>
                  </a:ext>
                </a:extLst>
              </a:tr>
              <a:tr h="36231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8. Плата за негативное воздействие на окружающую среду</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0,8</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0,6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6"/>
                  </a:ext>
                </a:extLst>
              </a:tr>
              <a:tr h="3191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9. Доходы от оказания платных услуг</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5,5</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4,9</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-0,6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7"/>
                  </a:ext>
                </a:extLst>
              </a:tr>
              <a:tr h="29329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10. Штрафы</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1,1</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- 0,5</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8"/>
                  </a:ext>
                </a:extLst>
              </a:tr>
              <a:tr h="51818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11. Доходы от продажи материальных и нематериальных активов</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1,2</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- 1,4</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9"/>
                  </a:ext>
                </a:extLst>
              </a:tr>
              <a:tr h="338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12. Акцизы</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21,2</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17,2</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- 4,0</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0"/>
                  </a:ext>
                </a:extLst>
              </a:tr>
              <a:tr h="3730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13. Прочие неналоговые доходы</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2,0</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0" i="0" u="none" strike="noStrike" cap="none" normalizeH="0" baseline="0" dirty="0">
                        <a:ln>
                          <a:noFill/>
                        </a:ln>
                        <a:solidFill>
                          <a:srgbClr val="000000"/>
                        </a:solidFill>
                        <a:effectLst/>
                        <a:latin typeface="Times New Roman" pitchFamily="18" charset="0"/>
                        <a:cs typeface="Times New Roman" pitchFamily="18" charset="0"/>
                      </a:endParaRP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-2,0</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5"/>
                  </a:ext>
                </a:extLst>
              </a:tr>
              <a:tr h="37309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Arial" charset="0"/>
                        </a:rPr>
                        <a:t>ИТОГО:</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193,9 </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195,3</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a:ln>
                            <a:noFill/>
                          </a:ln>
                          <a:solidFill>
                            <a:srgbClr val="000000"/>
                          </a:solidFill>
                          <a:effectLst/>
                          <a:latin typeface="Times New Roman" pitchFamily="18" charset="0"/>
                          <a:cs typeface="Times New Roman" pitchFamily="18" charset="0"/>
                        </a:rPr>
                        <a:t>1,6</a:t>
                      </a:r>
                    </a:p>
                  </a:txBody>
                  <a:tcPr marL="91443" marR="91443"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91397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bwMode="auto">
          <a:xfrm>
            <a:off x="772212" y="231775"/>
            <a:ext cx="10785049" cy="1325563"/>
          </a:xfrm>
        </p:spPr>
        <p:txBody>
          <a:bodyPr vert="horz" wrap="square" lIns="91440" tIns="45720" rIns="91440" bIns="45720" numCol="1" rtlCol="0" anchor="ctr" anchorCtr="0" compatLnSpc="1">
            <a:prstTxWarp prst="textNoShape">
              <a:avLst/>
            </a:prstTxWarp>
            <a:normAutofit/>
          </a:bodyPr>
          <a:lstStyle/>
          <a:p>
            <a:pPr algn="ctr">
              <a:defRPr/>
            </a:pPr>
            <a:r>
              <a:rPr lang="ru-RU" sz="2400" dirty="0">
                <a:latin typeface="Times New Roman" panose="02020603050405020304" pitchFamily="18" charset="0"/>
                <a:cs typeface="Times New Roman" panose="02020603050405020304" pitchFamily="18" charset="0"/>
              </a:rPr>
              <a:t>СТРУКТУРА ФИНАНСОВОЙ ПОМОЩИ БЮДЖЕТУ ОКТЯБРЬСКОГО ГОРОДСКОГО ОКРУГА ИЗ БЮДЖЕТОВ ДРУГИХ УРОВНЕЙ НА 2021 год, </a:t>
            </a:r>
            <a:r>
              <a:rPr lang="ru-RU" sz="2400" dirty="0" err="1">
                <a:latin typeface="Times New Roman" panose="02020603050405020304" pitchFamily="18" charset="0"/>
                <a:cs typeface="Times New Roman" panose="02020603050405020304" pitchFamily="18" charset="0"/>
              </a:rPr>
              <a:t>млн.руб</a:t>
            </a:r>
            <a:r>
              <a:rPr lang="ru-RU" sz="2400" dirty="0">
                <a:latin typeface="Times New Roman" panose="02020603050405020304" pitchFamily="18" charset="0"/>
                <a:cs typeface="Times New Roman" panose="02020603050405020304" pitchFamily="18" charset="0"/>
              </a:rPr>
              <a:t>.</a:t>
            </a:r>
          </a:p>
        </p:txBody>
      </p:sp>
      <p:graphicFrame>
        <p:nvGraphicFramePr>
          <p:cNvPr id="13411" name="Group 99"/>
          <p:cNvGraphicFramePr>
            <a:graphicFrameLocks noGrp="1"/>
          </p:cNvGraphicFramePr>
          <p:nvPr>
            <p:ph idx="1"/>
            <p:extLst>
              <p:ext uri="{D42A27DB-BD31-4B8C-83A1-F6EECF244321}">
                <p14:modId xmlns:p14="http://schemas.microsoft.com/office/powerpoint/2010/main" val="933168195"/>
              </p:ext>
            </p:extLst>
          </p:nvPr>
        </p:nvGraphicFramePr>
        <p:xfrm>
          <a:off x="3431357" y="1557338"/>
          <a:ext cx="5041132" cy="1283522"/>
        </p:xfrm>
        <a:graphic>
          <a:graphicData uri="http://schemas.openxmlformats.org/drawingml/2006/table">
            <a:tbl>
              <a:tblPr/>
              <a:tblGrid>
                <a:gridCol w="1261294">
                  <a:extLst>
                    <a:ext uri="{9D8B030D-6E8A-4147-A177-3AD203B41FA5}">
                      <a16:colId xmlns:a16="http://schemas.microsoft.com/office/drawing/2014/main" xmlns="" val="20000"/>
                    </a:ext>
                  </a:extLst>
                </a:gridCol>
                <a:gridCol w="1258888">
                  <a:extLst>
                    <a:ext uri="{9D8B030D-6E8A-4147-A177-3AD203B41FA5}">
                      <a16:colId xmlns:a16="http://schemas.microsoft.com/office/drawing/2014/main" xmlns="" val="20001"/>
                    </a:ext>
                  </a:extLst>
                </a:gridCol>
                <a:gridCol w="1390294">
                  <a:extLst>
                    <a:ext uri="{9D8B030D-6E8A-4147-A177-3AD203B41FA5}">
                      <a16:colId xmlns:a16="http://schemas.microsoft.com/office/drawing/2014/main" xmlns="" val="20002"/>
                    </a:ext>
                  </a:extLst>
                </a:gridCol>
                <a:gridCol w="1130656">
                  <a:extLst>
                    <a:ext uri="{9D8B030D-6E8A-4147-A177-3AD203B41FA5}">
                      <a16:colId xmlns:a16="http://schemas.microsoft.com/office/drawing/2014/main" xmlns="" val="20003"/>
                    </a:ext>
                  </a:extLst>
                </a:gridCol>
              </a:tblGrid>
              <a:tr h="369116">
                <a:tc gridSpan="4">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Безвозмездные поступления</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308011">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2020 год</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2021 год</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Отклонение</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роста </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579200">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864,5</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899,3</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34,8</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104</a:t>
                      </a:r>
                    </a:p>
                  </a:txBody>
                  <a:tcPr marL="91436" marR="91436" marT="45683" marB="4568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13412" name="Group 100"/>
          <p:cNvGraphicFramePr>
            <a:graphicFrameLocks noGrp="1"/>
          </p:cNvGraphicFramePr>
          <p:nvPr>
            <p:extLst>
              <p:ext uri="{D42A27DB-BD31-4B8C-83A1-F6EECF244321}">
                <p14:modId xmlns:p14="http://schemas.microsoft.com/office/powerpoint/2010/main" val="2787785170"/>
              </p:ext>
            </p:extLst>
          </p:nvPr>
        </p:nvGraphicFramePr>
        <p:xfrm>
          <a:off x="1774826" y="3141664"/>
          <a:ext cx="4105275" cy="1554000"/>
        </p:xfrm>
        <a:graphic>
          <a:graphicData uri="http://schemas.openxmlformats.org/drawingml/2006/table">
            <a:tbl>
              <a:tblPr/>
              <a:tblGrid>
                <a:gridCol w="1027113">
                  <a:extLst>
                    <a:ext uri="{9D8B030D-6E8A-4147-A177-3AD203B41FA5}">
                      <a16:colId xmlns:a16="http://schemas.microsoft.com/office/drawing/2014/main" xmlns="" val="20000"/>
                    </a:ext>
                  </a:extLst>
                </a:gridCol>
                <a:gridCol w="1025525">
                  <a:extLst>
                    <a:ext uri="{9D8B030D-6E8A-4147-A177-3AD203B41FA5}">
                      <a16:colId xmlns:a16="http://schemas.microsoft.com/office/drawing/2014/main" xmlns="" val="20001"/>
                    </a:ext>
                  </a:extLst>
                </a:gridCol>
                <a:gridCol w="1027112">
                  <a:extLst>
                    <a:ext uri="{9D8B030D-6E8A-4147-A177-3AD203B41FA5}">
                      <a16:colId xmlns:a16="http://schemas.microsoft.com/office/drawing/2014/main" xmlns="" val="20002"/>
                    </a:ext>
                  </a:extLst>
                </a:gridCol>
                <a:gridCol w="1025525">
                  <a:extLst>
                    <a:ext uri="{9D8B030D-6E8A-4147-A177-3AD203B41FA5}">
                      <a16:colId xmlns:a16="http://schemas.microsoft.com/office/drawing/2014/main" xmlns="" val="20003"/>
                    </a:ext>
                  </a:extLst>
                </a:gridCol>
              </a:tblGrid>
              <a:tr h="481429">
                <a:tc gridSpan="4">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Дотации на выравнивание бюджетной обеспеченности</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481429">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2020 год</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2021 год</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Отклонение</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роста</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481429">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307,1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312,8</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5,7</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102</a:t>
                      </a:r>
                    </a:p>
                  </a:txBody>
                  <a:tcPr marL="91464" marR="91464" marT="45640" marB="456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13413" name="Group 101"/>
          <p:cNvGraphicFramePr>
            <a:graphicFrameLocks noGrp="1"/>
          </p:cNvGraphicFramePr>
          <p:nvPr>
            <p:extLst>
              <p:ext uri="{D42A27DB-BD31-4B8C-83A1-F6EECF244321}">
                <p14:modId xmlns:p14="http://schemas.microsoft.com/office/powerpoint/2010/main" val="1959932994"/>
              </p:ext>
            </p:extLst>
          </p:nvPr>
        </p:nvGraphicFramePr>
        <p:xfrm>
          <a:off x="6090082" y="3141663"/>
          <a:ext cx="4038168" cy="1383332"/>
        </p:xfrm>
        <a:graphic>
          <a:graphicData uri="http://schemas.openxmlformats.org/drawingml/2006/table">
            <a:tbl>
              <a:tblPr/>
              <a:tblGrid>
                <a:gridCol w="1013981">
                  <a:extLst>
                    <a:ext uri="{9D8B030D-6E8A-4147-A177-3AD203B41FA5}">
                      <a16:colId xmlns:a16="http://schemas.microsoft.com/office/drawing/2014/main" xmlns="" val="20000"/>
                    </a:ext>
                  </a:extLst>
                </a:gridCol>
                <a:gridCol w="1008062">
                  <a:extLst>
                    <a:ext uri="{9D8B030D-6E8A-4147-A177-3AD203B41FA5}">
                      <a16:colId xmlns:a16="http://schemas.microsoft.com/office/drawing/2014/main" xmlns="" val="20001"/>
                    </a:ext>
                  </a:extLst>
                </a:gridCol>
                <a:gridCol w="1008063">
                  <a:extLst>
                    <a:ext uri="{9D8B030D-6E8A-4147-A177-3AD203B41FA5}">
                      <a16:colId xmlns:a16="http://schemas.microsoft.com/office/drawing/2014/main" xmlns="" val="20002"/>
                    </a:ext>
                  </a:extLst>
                </a:gridCol>
                <a:gridCol w="1008062">
                  <a:extLst>
                    <a:ext uri="{9D8B030D-6E8A-4147-A177-3AD203B41FA5}">
                      <a16:colId xmlns:a16="http://schemas.microsoft.com/office/drawing/2014/main" xmlns="" val="20003"/>
                    </a:ext>
                  </a:extLst>
                </a:gridCol>
              </a:tblGrid>
              <a:tr h="407992">
                <a:tc gridSpan="4">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Субвенции</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499831">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2020 год</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2021 год</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Отклонение</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роста</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457192">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364,4</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366,1</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1,7</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101</a:t>
                      </a:r>
                    </a:p>
                  </a:txBody>
                  <a:tcPr marL="91445" marR="91445"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13414" name="Group 102"/>
          <p:cNvGraphicFramePr>
            <a:graphicFrameLocks noGrp="1"/>
          </p:cNvGraphicFramePr>
          <p:nvPr>
            <p:extLst>
              <p:ext uri="{D42A27DB-BD31-4B8C-83A1-F6EECF244321}">
                <p14:modId xmlns:p14="http://schemas.microsoft.com/office/powerpoint/2010/main" val="980728599"/>
              </p:ext>
            </p:extLst>
          </p:nvPr>
        </p:nvGraphicFramePr>
        <p:xfrm>
          <a:off x="1774826" y="4724400"/>
          <a:ext cx="4105275" cy="1366259"/>
        </p:xfrm>
        <a:graphic>
          <a:graphicData uri="http://schemas.openxmlformats.org/drawingml/2006/table">
            <a:tbl>
              <a:tblPr/>
              <a:tblGrid>
                <a:gridCol w="1027113">
                  <a:extLst>
                    <a:ext uri="{9D8B030D-6E8A-4147-A177-3AD203B41FA5}">
                      <a16:colId xmlns:a16="http://schemas.microsoft.com/office/drawing/2014/main" xmlns="" val="20000"/>
                    </a:ext>
                  </a:extLst>
                </a:gridCol>
                <a:gridCol w="1025525">
                  <a:extLst>
                    <a:ext uri="{9D8B030D-6E8A-4147-A177-3AD203B41FA5}">
                      <a16:colId xmlns:a16="http://schemas.microsoft.com/office/drawing/2014/main" xmlns="" val="20001"/>
                    </a:ext>
                  </a:extLst>
                </a:gridCol>
                <a:gridCol w="1027112">
                  <a:extLst>
                    <a:ext uri="{9D8B030D-6E8A-4147-A177-3AD203B41FA5}">
                      <a16:colId xmlns:a16="http://schemas.microsoft.com/office/drawing/2014/main" xmlns="" val="20002"/>
                    </a:ext>
                  </a:extLst>
                </a:gridCol>
                <a:gridCol w="1025525">
                  <a:extLst>
                    <a:ext uri="{9D8B030D-6E8A-4147-A177-3AD203B41FA5}">
                      <a16:colId xmlns:a16="http://schemas.microsoft.com/office/drawing/2014/main" xmlns="" val="20003"/>
                    </a:ext>
                  </a:extLst>
                </a:gridCol>
              </a:tblGrid>
              <a:tr h="329891">
                <a:tc gridSpan="4">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Субсидии</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460191">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2020 год</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2021 год</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Отклонение</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роста</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460191">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173,4</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157,1</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- 16,3</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91</a:t>
                      </a:r>
                    </a:p>
                  </a:txBody>
                  <a:tcPr marL="91464" marR="91464"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graphicFrame>
        <p:nvGraphicFramePr>
          <p:cNvPr id="13415" name="Group 103"/>
          <p:cNvGraphicFramePr>
            <a:graphicFrameLocks noGrp="1"/>
          </p:cNvGraphicFramePr>
          <p:nvPr>
            <p:extLst>
              <p:ext uri="{D42A27DB-BD31-4B8C-83A1-F6EECF244321}">
                <p14:modId xmlns:p14="http://schemas.microsoft.com/office/powerpoint/2010/main" val="3612578970"/>
              </p:ext>
            </p:extLst>
          </p:nvPr>
        </p:nvGraphicFramePr>
        <p:xfrm>
          <a:off x="6164736" y="4740648"/>
          <a:ext cx="3960812" cy="1333761"/>
        </p:xfrm>
        <a:graphic>
          <a:graphicData uri="http://schemas.openxmlformats.org/drawingml/2006/table">
            <a:tbl>
              <a:tblPr/>
              <a:tblGrid>
                <a:gridCol w="9906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989012">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tblGrid>
              <a:tr h="365588">
                <a:tc gridSpan="4">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Иные межбюджетные трансферты</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10000"/>
                  </a:ext>
                </a:extLst>
              </a:tr>
              <a:tr h="509987">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2020 год</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2021 год</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Отклонение</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 роста</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449989">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19,6</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63,3</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43,8</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324</a:t>
                      </a:r>
                    </a:p>
                  </a:txBody>
                  <a:tcPr marL="91449" marR="91449" marT="45732" marB="457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56740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1135610" y="119849"/>
            <a:ext cx="10058400" cy="969385"/>
          </a:xfrm>
          <a:noFill/>
        </p:spPr>
        <p:txBody>
          <a:bodyPr>
            <a:normAutofit/>
          </a:bodyPr>
          <a:lstStyle/>
          <a:p>
            <a:r>
              <a:rPr lang="ru-RU" sz="2800" dirty="0">
                <a:latin typeface="Times New Roman" pitchFamily="18" charset="0"/>
                <a:cs typeface="Times New Roman" pitchFamily="18" charset="0"/>
              </a:rPr>
              <a:t>Основные подходы к формированию расходов бюджета на 2021-2023 годы</a:t>
            </a:r>
            <a:endParaRPr lang="ru-RU" sz="2800" dirty="0"/>
          </a:p>
        </p:txBody>
      </p:sp>
      <p:sp>
        <p:nvSpPr>
          <p:cNvPr id="8" name="Объект 7"/>
          <p:cNvSpPr>
            <a:spLocks noGrp="1"/>
          </p:cNvSpPr>
          <p:nvPr>
            <p:ph idx="1"/>
          </p:nvPr>
        </p:nvSpPr>
        <p:spPr>
          <a:xfrm>
            <a:off x="680712" y="1161257"/>
            <a:ext cx="11110238" cy="5505873"/>
          </a:xfrm>
          <a:solidFill>
            <a:schemeClr val="accent1">
              <a:lumMod val="20000"/>
              <a:lumOff val="80000"/>
            </a:schemeClr>
          </a:solidFill>
        </p:spPr>
        <p:txBody>
          <a:bodyPr>
            <a:noAutofit/>
          </a:bodyPr>
          <a:lstStyle/>
          <a:p>
            <a:r>
              <a:rPr lang="ru-RU" sz="2000" dirty="0">
                <a:latin typeface="Times New Roman" pitchFamily="18" charset="0"/>
                <a:cs typeface="Times New Roman" pitchFamily="18" charset="0"/>
              </a:rPr>
              <a:t>Исполнение действующих расходных обязательств;</a:t>
            </a:r>
          </a:p>
          <a:p>
            <a:r>
              <a:rPr lang="ru-RU" sz="2000" dirty="0">
                <a:latin typeface="Times New Roman" pitchFamily="18" charset="0"/>
                <a:cs typeface="Times New Roman" pitchFamily="18" charset="0"/>
              </a:rPr>
              <a:t>Формирование ФОТ работников бюджетной сферы, чья заработная плата повышается в соответствии с «майскими» указами Президента РФ с учетом обеспечения уровня, установленного «Дорожными картами» о совершенствовании системы оплаты труда и оптимизации сети муниципальных учреждений, в том числе за счет направления экономии по фонду оплаты труда работников за текущий год ;</a:t>
            </a:r>
          </a:p>
          <a:p>
            <a:r>
              <a:rPr lang="ru-RU" sz="2000" dirty="0">
                <a:latin typeface="Times New Roman" pitchFamily="18" charset="0"/>
                <a:cs typeface="Times New Roman" pitchFamily="18" charset="0"/>
              </a:rPr>
              <a:t>Индексация расходов на коммунальные услуги учреждений бюджетной сферы на соответствующие индексы - дефляторы ПСЭР (из расчета повышения стоимости коммунальных услуг во втором полугодии 2021 года и на 2022 и 2023гг.);</a:t>
            </a:r>
          </a:p>
          <a:p>
            <a:r>
              <a:rPr lang="ru-RU" sz="2000" dirty="0">
                <a:latin typeface="Times New Roman" pitchFamily="18" charset="0"/>
                <a:cs typeface="Times New Roman" pitchFamily="18" charset="0"/>
              </a:rPr>
              <a:t>Предусмотрена индексация окладов работников учреждений бюджетной сферы с 01.01.2021 г. на     4,0 %, за исключением работников муниципальных учреждений, для которых предусмотрено повышение оплаты труда в рамках выполнения указов Президента Российской Федерации для доведения средней заработной платы до уровня, установленного «дорожными картами»;</a:t>
            </a:r>
          </a:p>
          <a:p>
            <a:r>
              <a:rPr lang="ru-RU" sz="2000" dirty="0">
                <a:latin typeface="Times New Roman" pitchFamily="18" charset="0"/>
                <a:cs typeface="Times New Roman" pitchFamily="18" charset="0"/>
              </a:rPr>
              <a:t>Предусмотрены средства </a:t>
            </a:r>
            <a:r>
              <a:rPr lang="ru-RU" sz="2000" dirty="0">
                <a:effectLst/>
                <a:latin typeface="Times New Roman" panose="02020603050405020304" pitchFamily="18" charset="0"/>
                <a:ea typeface="Times New Roman" panose="02020603050405020304" pitchFamily="18" charset="0"/>
              </a:rPr>
              <a:t>на доведение минимальной заработной платы работников муниципальных учреждений до величины прожиточного минимума трудоспособного населения в целом по Российской Федерации за второй квартал 2020 года, в размере 14 250,80 рублей (с учетом уральского коэффициента).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562692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bwMode="auto">
          <a:xfrm>
            <a:off x="873550" y="284064"/>
            <a:ext cx="10972800" cy="752884"/>
          </a:xfrm>
        </p:spPr>
        <p:txBody>
          <a:bodyPr vert="horz" wrap="square" lIns="91440" tIns="45720" rIns="91440" bIns="45720" numCol="1" rtlCol="0" anchor="ctr" anchorCtr="0" compatLnSpc="1">
            <a:prstTxWarp prst="textNoShape">
              <a:avLst/>
            </a:prstTxWarp>
            <a:normAutofit fontScale="90000"/>
          </a:bodyPr>
          <a:lstStyle/>
          <a:p>
            <a:pPr algn="ctr" eaLnBrk="1" hangingPunct="1"/>
            <a:r>
              <a:rPr lang="ru-RU" sz="2400" dirty="0">
                <a:latin typeface="Times New Roman" panose="02020603050405020304" pitchFamily="18" charset="0"/>
                <a:cs typeface="Times New Roman" panose="02020603050405020304" pitchFamily="18" charset="0"/>
              </a:rPr>
              <a:t>СТРУКТУРА РАСХОДОВ БЮДЖЕТА ОКТЯБРЬСКОГО ГОРОДСКОГО ОКРУГА</a:t>
            </a:r>
            <a:br>
              <a:rPr lang="ru-RU" sz="24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graphicFrame>
        <p:nvGraphicFramePr>
          <p:cNvPr id="17498" name="Group 90"/>
          <p:cNvGraphicFramePr>
            <a:graphicFrameLocks noGrp="1"/>
          </p:cNvGraphicFramePr>
          <p:nvPr>
            <p:ph idx="1"/>
            <p:extLst>
              <p:ext uri="{D42A27DB-BD31-4B8C-83A1-F6EECF244321}">
                <p14:modId xmlns:p14="http://schemas.microsoft.com/office/powerpoint/2010/main" val="2967185686"/>
              </p:ext>
            </p:extLst>
          </p:nvPr>
        </p:nvGraphicFramePr>
        <p:xfrm>
          <a:off x="540378" y="803287"/>
          <a:ext cx="11500701" cy="5257206"/>
        </p:xfrm>
        <a:graphic>
          <a:graphicData uri="http://schemas.openxmlformats.org/drawingml/2006/table">
            <a:tbl>
              <a:tblPr/>
              <a:tblGrid>
                <a:gridCol w="5452748">
                  <a:extLst>
                    <a:ext uri="{9D8B030D-6E8A-4147-A177-3AD203B41FA5}">
                      <a16:colId xmlns:a16="http://schemas.microsoft.com/office/drawing/2014/main" xmlns="" val="20000"/>
                    </a:ext>
                  </a:extLst>
                </a:gridCol>
                <a:gridCol w="1586311">
                  <a:extLst>
                    <a:ext uri="{9D8B030D-6E8A-4147-A177-3AD203B41FA5}">
                      <a16:colId xmlns:a16="http://schemas.microsoft.com/office/drawing/2014/main" xmlns="" val="20001"/>
                    </a:ext>
                  </a:extLst>
                </a:gridCol>
                <a:gridCol w="1388838">
                  <a:extLst>
                    <a:ext uri="{9D8B030D-6E8A-4147-A177-3AD203B41FA5}">
                      <a16:colId xmlns:a16="http://schemas.microsoft.com/office/drawing/2014/main" xmlns="" val="20002"/>
                    </a:ext>
                  </a:extLst>
                </a:gridCol>
                <a:gridCol w="1683966">
                  <a:extLst>
                    <a:ext uri="{9D8B030D-6E8A-4147-A177-3AD203B41FA5}">
                      <a16:colId xmlns:a16="http://schemas.microsoft.com/office/drawing/2014/main" xmlns="" val="20003"/>
                    </a:ext>
                  </a:extLst>
                </a:gridCol>
                <a:gridCol w="1388838">
                  <a:extLst>
                    <a:ext uri="{9D8B030D-6E8A-4147-A177-3AD203B41FA5}">
                      <a16:colId xmlns:a16="http://schemas.microsoft.com/office/drawing/2014/main" xmlns="" val="20004"/>
                    </a:ext>
                  </a:extLst>
                </a:gridCol>
              </a:tblGrid>
              <a:tr h="939113">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Наименование расходов</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2020 год (утвержденный бюджет</a:t>
                      </a:r>
                      <a:r>
                        <a:rPr kumimoji="0" lang="ru-RU" sz="1400" b="1" i="0" u="none" strike="noStrike" cap="none" normalizeH="0" baseline="0" dirty="0">
                          <a:ln>
                            <a:noFill/>
                          </a:ln>
                          <a:solidFill>
                            <a:srgbClr val="FFFFFF"/>
                          </a:solidFill>
                          <a:effectLst/>
                          <a:latin typeface="Arial" panose="020B0604020202020204" pitchFamily="34" charset="0"/>
                          <a:cs typeface="Arial" panose="020B0604020202020204" pitchFamily="34" charset="0"/>
                        </a:rPr>
                        <a:t>)</a:t>
                      </a: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млн. руб.</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a:ln>
                            <a:noFill/>
                          </a:ln>
                          <a:solidFill>
                            <a:srgbClr val="FFFFFF"/>
                          </a:solidFill>
                          <a:effectLst/>
                          <a:latin typeface="Franklin Gothic Book" panose="020B0503020102020204" pitchFamily="34" charset="0"/>
                          <a:cs typeface="Arial" panose="020B0604020202020204" pitchFamily="34" charset="0"/>
                        </a:rPr>
                        <a:t>Удельный вес,%</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2021 год (первое чтение),</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млн. руб.</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rgbClr val="FFFFFF"/>
                          </a:solidFill>
                          <a:effectLst/>
                          <a:latin typeface="Franklin Gothic Book" panose="020B0503020102020204" pitchFamily="34" charset="0"/>
                          <a:cs typeface="Arial" panose="020B0604020202020204" pitchFamily="34" charset="0"/>
                        </a:rPr>
                        <a:t>Удельный вес, %</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3632">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Общегосударственные вопросы</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173,5</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16,3</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190,1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17,2</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r h="36943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 Национальная оборона</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1"/>
                  </a:ext>
                </a:extLst>
              </a:tr>
              <a:tr h="53483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3. Национальная безопасность и правоохранительная деятельность</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25,0</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2,3</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27,2</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2,5</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2"/>
                  </a:ext>
                </a:extLst>
              </a:tr>
              <a:tr h="346101">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4. Национальная экономика</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162,7</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15,2</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156,9</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14,2</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3"/>
                  </a:ext>
                </a:extLst>
              </a:tr>
              <a:tr h="3306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5. Жилищно-коммунальное хозяйство</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106,6</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10,0</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106,1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9,6</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4"/>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 Охрана окружающей среды</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0,4</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0,03</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0,1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0,01</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5"/>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7. Образование</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442,2</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41,4</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485,8</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43,9</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6"/>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 Культура, кинематография</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66,7</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6,2</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66,2</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5,9</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7"/>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9. Социальная политика</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81,8</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7,7</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65,1</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5,9</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8"/>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 Физическая культура и спорт</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8,4</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0,8</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7,4</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0,7</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9"/>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11. Средства массовой информации</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0,6</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0,07</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ctr"/>
                      <a:r>
                        <a:rPr lang="ru-RU" sz="1600" b="0" i="0" u="none" strike="noStrike" dirty="0">
                          <a:effectLst/>
                          <a:latin typeface="Times New Roman" panose="02020603050405020304" pitchFamily="18" charset="0"/>
                          <a:cs typeface="Times New Roman" panose="02020603050405020304" pitchFamily="18" charset="0"/>
                        </a:rPr>
                        <a:t>0,5</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0" i="0" u="none" strike="noStrike" dirty="0">
                          <a:solidFill>
                            <a:srgbClr val="000000"/>
                          </a:solidFill>
                          <a:effectLst/>
                          <a:latin typeface="Times New Roman" panose="02020603050405020304" pitchFamily="18" charset="0"/>
                          <a:cs typeface="Times New Roman" panose="02020603050405020304" pitchFamily="18" charset="0"/>
                        </a:rPr>
                        <a:t>0,09</a:t>
                      </a:r>
                    </a:p>
                  </a:txBody>
                  <a:tcPr marL="6350" marR="95250" marT="635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0"/>
                  </a:ext>
                </a:extLst>
              </a:tr>
              <a:tr h="330618">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ИТОГО:</a:t>
                      </a:r>
                    </a:p>
                  </a:txBody>
                  <a:tcPr marL="91436" marR="91436"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1 067,9</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100,0</a:t>
                      </a:r>
                    </a:p>
                  </a:txBody>
                  <a:tcPr marL="91436" marR="91436"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algn="ctr" fontAlgn="b"/>
                      <a:r>
                        <a:rPr lang="ru-RU" sz="1600" b="1" i="0" u="none" strike="noStrike" dirty="0">
                          <a:effectLst/>
                          <a:latin typeface="Times New Roman" panose="02020603050405020304" pitchFamily="18" charset="0"/>
                          <a:cs typeface="Times New Roman" panose="02020603050405020304" pitchFamily="18" charset="0"/>
                        </a:rPr>
                        <a:t>1 105,4</a:t>
                      </a: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lgn="l" eaLnBrk="0" hangingPunct="0">
                        <a:spcBef>
                          <a:spcPct val="20000"/>
                        </a:spcBef>
                        <a:buClr>
                          <a:schemeClr val="accent1"/>
                        </a:buClr>
                        <a:buSzPct val="70000"/>
                        <a:buFont typeface="Wingdings 2" panose="05020102010507070707" pitchFamily="18" charset="2"/>
                        <a:defRPr sz="2800">
                          <a:solidFill>
                            <a:schemeClr val="tx2"/>
                          </a:solidFill>
                          <a:latin typeface="Franklin Gothic Book" panose="020B0503020102020204" pitchFamily="34" charset="0"/>
                        </a:defRPr>
                      </a:lvl1pPr>
                      <a:lvl2pPr marL="742950" indent="-285750" algn="l" eaLnBrk="0" hangingPunct="0">
                        <a:spcBef>
                          <a:spcPct val="20000"/>
                        </a:spcBef>
                        <a:buClr>
                          <a:schemeClr val="accent1"/>
                        </a:buClr>
                        <a:buSzPct val="70000"/>
                        <a:buFont typeface="Wingdings 2" panose="05020102010507070707" pitchFamily="18" charset="2"/>
                        <a:defRPr sz="2400">
                          <a:solidFill>
                            <a:schemeClr val="tx2"/>
                          </a:solidFill>
                          <a:latin typeface="Franklin Gothic Book" panose="020B0503020102020204" pitchFamily="34" charset="0"/>
                        </a:defRPr>
                      </a:lvl2pPr>
                      <a:lvl3pPr marL="1143000" indent="-228600" algn="l" eaLnBrk="0" hangingPunct="0">
                        <a:spcBef>
                          <a:spcPct val="20000"/>
                        </a:spcBef>
                        <a:buClr>
                          <a:schemeClr val="accent1"/>
                        </a:buClr>
                        <a:buSzPct val="70000"/>
                        <a:buFont typeface="Wingdings 2" panose="05020102010507070707" pitchFamily="18" charset="2"/>
                        <a:defRPr sz="2000">
                          <a:solidFill>
                            <a:schemeClr val="tx2"/>
                          </a:solidFill>
                          <a:latin typeface="Franklin Gothic Book" panose="020B0503020102020204" pitchFamily="34" charset="0"/>
                        </a:defRPr>
                      </a:lvl3pPr>
                      <a:lvl4pPr marL="1600200" indent="-228600" algn="l" eaLnBrk="0" hangingPunct="0">
                        <a:spcBef>
                          <a:spcPct val="20000"/>
                        </a:spcBef>
                        <a:buClr>
                          <a:schemeClr val="accent1"/>
                        </a:buClr>
                        <a:buSzPct val="70000"/>
                        <a:buFont typeface="Wingdings 2" panose="05020102010507070707" pitchFamily="18" charset="2"/>
                        <a:defRPr>
                          <a:solidFill>
                            <a:schemeClr val="tx2"/>
                          </a:solidFill>
                          <a:latin typeface="Franklin Gothic Book" panose="020B0503020102020204" pitchFamily="34" charset="0"/>
                        </a:defRPr>
                      </a:lvl4pPr>
                      <a:lvl5pPr marL="2057400" indent="-228600" algn="l" eaLnBrk="0" hangingPunct="0">
                        <a:spcBef>
                          <a:spcPct val="20000"/>
                        </a:spcBef>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defRPr sz="1600">
                          <a:solidFill>
                            <a:schemeClr val="tx2"/>
                          </a:solidFill>
                          <a:latin typeface="Franklin Gothic Book" panose="020B05030201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100,0</a:t>
                      </a:r>
                    </a:p>
                  </a:txBody>
                  <a:tcPr marL="91436" marR="91436"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399285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46629"/>
          </a:xfrm>
        </p:spPr>
        <p:txBody>
          <a:bodyPr>
            <a:normAutofit/>
          </a:bodyPr>
          <a:lstStyle/>
          <a:p>
            <a:r>
              <a:rPr lang="ru-RU" sz="2400" dirty="0">
                <a:latin typeface="Times New Roman" panose="02020603050405020304" pitchFamily="18" charset="0"/>
                <a:cs typeface="Times New Roman" panose="02020603050405020304" pitchFamily="18" charset="0"/>
              </a:rPr>
              <a:t>Общегосударственные вопросы на 2021 год, млн. руб.</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923689346"/>
              </p:ext>
            </p:extLst>
          </p:nvPr>
        </p:nvGraphicFramePr>
        <p:xfrm>
          <a:off x="720650" y="1223454"/>
          <a:ext cx="10397868" cy="4555482"/>
        </p:xfrm>
        <a:graphic>
          <a:graphicData uri="http://schemas.openxmlformats.org/drawingml/2006/table">
            <a:tbl>
              <a:tblPr firstRow="1" bandRow="1">
                <a:tableStyleId>{5C22544A-7EE6-4342-B048-85BDC9FD1C3A}</a:tableStyleId>
              </a:tblPr>
              <a:tblGrid>
                <a:gridCol w="9166693">
                  <a:extLst>
                    <a:ext uri="{9D8B030D-6E8A-4147-A177-3AD203B41FA5}">
                      <a16:colId xmlns:a16="http://schemas.microsoft.com/office/drawing/2014/main" xmlns="" val="20000"/>
                    </a:ext>
                  </a:extLst>
                </a:gridCol>
                <a:gridCol w="1231175">
                  <a:extLst>
                    <a:ext uri="{9D8B030D-6E8A-4147-A177-3AD203B41FA5}">
                      <a16:colId xmlns:a16="http://schemas.microsoft.com/office/drawing/2014/main" xmlns="" val="20001"/>
                    </a:ext>
                  </a:extLst>
                </a:gridCol>
              </a:tblGrid>
              <a:tr h="929415">
                <a:tc>
                  <a:txBody>
                    <a:bodyPr/>
                    <a:lstStyle/>
                    <a:p>
                      <a:pPr algn="ctr"/>
                      <a:r>
                        <a:rPr lang="ru-RU" dirty="0">
                          <a:latin typeface="Times New Roman" panose="02020603050405020304" pitchFamily="18" charset="0"/>
                          <a:cs typeface="Times New Roman" panose="02020603050405020304" pitchFamily="18" charset="0"/>
                        </a:rPr>
                        <a:t>Мероприятие</a:t>
                      </a:r>
                    </a:p>
                  </a:txBody>
                  <a:tcPr anchor="ctr"/>
                </a:tc>
                <a:tc>
                  <a:txBody>
                    <a:bodyPr/>
                    <a:lstStyle/>
                    <a:p>
                      <a:pPr algn="ctr"/>
                      <a:r>
                        <a:rPr lang="ru-RU" sz="1400" dirty="0">
                          <a:latin typeface="Times New Roman" panose="02020603050405020304" pitchFamily="18" charset="0"/>
                          <a:cs typeface="Times New Roman" panose="02020603050405020304" pitchFamily="18" charset="0"/>
                        </a:rPr>
                        <a:t>2021 год</a:t>
                      </a:r>
                    </a:p>
                  </a:txBody>
                  <a:tcPr anchor="ctr"/>
                </a:tc>
                <a:extLst>
                  <a:ext uri="{0D108BD9-81ED-4DB2-BD59-A6C34878D82A}">
                    <a16:rowId xmlns:a16="http://schemas.microsoft.com/office/drawing/2014/main" xmlns="" val="10000"/>
                  </a:ext>
                </a:extLst>
              </a:tr>
              <a:tr h="359774">
                <a:tc>
                  <a:txBody>
                    <a:bodyPr/>
                    <a:lstStyle/>
                    <a:p>
                      <a:pPr>
                        <a:lnSpc>
                          <a:spcPts val="11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ВСЕГО РАСХОДОВ, в т.ч.</a:t>
                      </a:r>
                    </a:p>
                  </a:txBody>
                  <a:tcPr marL="47625" marR="47625" marT="0" marB="0" anchor="ctr"/>
                </a:tc>
                <a:tc>
                  <a:txBody>
                    <a:bodyPr/>
                    <a:lstStyle/>
                    <a:p>
                      <a:pPr marL="14605" marR="25400" indent="-14605" algn="ctr">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190,1</a:t>
                      </a:r>
                    </a:p>
                  </a:txBody>
                  <a:tcPr marL="47625" marR="47625" marT="0" marB="0"/>
                </a:tc>
                <a:extLst>
                  <a:ext uri="{0D108BD9-81ED-4DB2-BD59-A6C34878D82A}">
                    <a16:rowId xmlns:a16="http://schemas.microsoft.com/office/drawing/2014/main" xmlns="" val="10001"/>
                  </a:ext>
                </a:extLst>
              </a:tr>
              <a:tr h="266068">
                <a:tc>
                  <a:txBody>
                    <a:bodyPr/>
                    <a:lstStyle/>
                    <a:p>
                      <a:pPr algn="l">
                        <a:lnSpc>
                          <a:spcPts val="11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tc>
                  <a:txBody>
                    <a:bodyPr/>
                    <a:lstStyle/>
                    <a:p>
                      <a:pPr marL="14605" marR="25400" indent="-14605" algn="l">
                        <a:lnSpc>
                          <a:spcPts val="1200"/>
                        </a:lnSpc>
                        <a:spcAft>
                          <a:spcPts val="0"/>
                        </a:spcAft>
                      </a:pPr>
                      <a:endParaRPr lang="ru-RU" sz="14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extLst>
                  <a:ext uri="{0D108BD9-81ED-4DB2-BD59-A6C34878D82A}">
                    <a16:rowId xmlns:a16="http://schemas.microsoft.com/office/drawing/2014/main" xmlns="" val="466576962"/>
                  </a:ext>
                </a:extLst>
              </a:tr>
              <a:tr h="359774">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lang="ru-RU" sz="1600" b="0" i="0" dirty="0">
                          <a:effectLst/>
                          <a:latin typeface="Times New Roman" panose="02020603050405020304" pitchFamily="18" charset="0"/>
                          <a:ea typeface="Times New Roman"/>
                          <a:cs typeface="Times New Roman" panose="02020603050405020304" pitchFamily="18" charset="0"/>
                        </a:rPr>
                        <a:t>Содержание органов местного самоуправления (администрация, ГД, ФУ, глава)</a:t>
                      </a:r>
                    </a:p>
                    <a:p>
                      <a:pPr algn="l">
                        <a:lnSpc>
                          <a:spcPts val="11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64,5</a:t>
                      </a:r>
                    </a:p>
                  </a:txBody>
                  <a:tcPr marL="47625" marR="47625" marT="0" marB="0" anchor="ctr"/>
                </a:tc>
                <a:extLst>
                  <a:ext uri="{0D108BD9-81ED-4DB2-BD59-A6C34878D82A}">
                    <a16:rowId xmlns:a16="http://schemas.microsoft.com/office/drawing/2014/main" xmlns="" val="10002"/>
                  </a:ext>
                </a:extLst>
              </a:tr>
              <a:tr h="359774">
                <a:tc>
                  <a:txBody>
                    <a:bodyPr/>
                    <a:lstStyle/>
                    <a:p>
                      <a:pPr algn="l">
                        <a:lnSpc>
                          <a:spcPts val="11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Содержание муниципальных учреждений (УКС, ЦБУ, СЭЗМУ, ХЭС)</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60,0</a:t>
                      </a:r>
                    </a:p>
                  </a:txBody>
                  <a:tcPr marL="47625" marR="47625" marT="0" marB="0" anchor="ctr"/>
                </a:tc>
                <a:extLst>
                  <a:ext uri="{0D108BD9-81ED-4DB2-BD59-A6C34878D82A}">
                    <a16:rowId xmlns:a16="http://schemas.microsoft.com/office/drawing/2014/main" xmlns="" val="10003"/>
                  </a:ext>
                </a:extLst>
              </a:tr>
              <a:tr h="359774">
                <a:tc>
                  <a:txBody>
                    <a:bodyPr/>
                    <a:lstStyle/>
                    <a:p>
                      <a:pPr algn="l">
                        <a:lnSpc>
                          <a:spcPts val="11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Субсидия на муниципальные проекты в рамках региональных проектов </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21,9</a:t>
                      </a:r>
                    </a:p>
                  </a:txBody>
                  <a:tcPr marL="47625" marR="47625" marT="0" marB="0" anchor="ctr"/>
                </a:tc>
                <a:extLst>
                  <a:ext uri="{0D108BD9-81ED-4DB2-BD59-A6C34878D82A}">
                    <a16:rowId xmlns:a16="http://schemas.microsoft.com/office/drawing/2014/main" xmlns="" val="10004"/>
                  </a:ext>
                </a:extLst>
              </a:tr>
              <a:tr h="359774">
                <a:tc>
                  <a:txBody>
                    <a:bodyPr/>
                    <a:lstStyle/>
                    <a:p>
                      <a:pPr algn="l">
                        <a:spcAft>
                          <a:spcPts val="0"/>
                        </a:spcAft>
                      </a:pPr>
                      <a:r>
                        <a:rPr lang="ru-RU" sz="1600" b="0" i="0" dirty="0">
                          <a:effectLst/>
                          <a:latin typeface="Times New Roman" panose="02020603050405020304" pitchFamily="18" charset="0"/>
                          <a:ea typeface="Times New Roman"/>
                          <a:cs typeface="Times New Roman" panose="02020603050405020304" pitchFamily="18" charset="0"/>
                        </a:rPr>
                        <a:t>Резервный фонд Администрации </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1,8</a:t>
                      </a:r>
                    </a:p>
                  </a:txBody>
                  <a:tcPr marL="47625" marR="47625" marT="0" marB="0" anchor="ctr"/>
                </a:tc>
                <a:extLst>
                  <a:ext uri="{0D108BD9-81ED-4DB2-BD59-A6C34878D82A}">
                    <a16:rowId xmlns:a16="http://schemas.microsoft.com/office/drawing/2014/main" xmlns="" val="10005"/>
                  </a:ext>
                </a:extLst>
              </a:tr>
              <a:tr h="359774">
                <a:tc>
                  <a:txBody>
                    <a:bodyPr/>
                    <a:lstStyle/>
                    <a:p>
                      <a:pPr algn="l">
                        <a:spcAft>
                          <a:spcPts val="0"/>
                        </a:spcAft>
                      </a:pPr>
                      <a:r>
                        <a:rPr lang="ru-RU" sz="1600" b="0" i="0" dirty="0">
                          <a:effectLst/>
                          <a:latin typeface="Times New Roman" panose="02020603050405020304" pitchFamily="18" charset="0"/>
                          <a:ea typeface="Times New Roman"/>
                          <a:cs typeface="Times New Roman" panose="02020603050405020304" pitchFamily="18" charset="0"/>
                        </a:rPr>
                        <a:t>МП Управление земельными ресурсами и имуществом</a:t>
                      </a:r>
                    </a:p>
                  </a:txBody>
                  <a:tcPr marL="47625" marR="47625" marT="0" marB="0" anchor="ctr"/>
                </a:tc>
                <a:tc>
                  <a:txBody>
                    <a:bodyPr/>
                    <a:lstStyle/>
                    <a:p>
                      <a:pPr marL="14605" marR="25400" indent="-14605" algn="ctr">
                        <a:lnSpc>
                          <a:spcPts val="1200"/>
                        </a:lnSpc>
                        <a:spcAft>
                          <a:spcPts val="0"/>
                        </a:spcAft>
                      </a:pPr>
                      <a:r>
                        <a:rPr lang="ru-RU" sz="1400" b="0" i="0" dirty="0">
                          <a:effectLst/>
                          <a:latin typeface="Times New Roman" panose="02020603050405020304" pitchFamily="18" charset="0"/>
                          <a:ea typeface="Times New Roman"/>
                          <a:cs typeface="Times New Roman" panose="02020603050405020304" pitchFamily="18" charset="0"/>
                        </a:rPr>
                        <a:t>12,8</a:t>
                      </a:r>
                    </a:p>
                  </a:txBody>
                  <a:tcPr marL="47625" marR="47625" marT="0" marB="0" anchor="ctr"/>
                </a:tc>
                <a:extLst>
                  <a:ext uri="{0D108BD9-81ED-4DB2-BD59-A6C34878D82A}">
                    <a16:rowId xmlns:a16="http://schemas.microsoft.com/office/drawing/2014/main" xmlns="" val="10006"/>
                  </a:ext>
                </a:extLst>
              </a:tr>
              <a:tr h="481807">
                <a:tc>
                  <a:txBody>
                    <a:bodyPr/>
                    <a:lstStyle/>
                    <a:p>
                      <a:pPr algn="l">
                        <a:lnSpc>
                          <a:spcPts val="12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                                                                                                                                                          Официальный бюллетень</a:t>
                      </a:r>
                    </a:p>
                    <a:p>
                      <a:pPr algn="l">
                        <a:lnSpc>
                          <a:spcPts val="12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txBody>
                  <a:tcPr marL="47625" marR="47625" marT="0" marB="0" anchor="ctr"/>
                </a:tc>
                <a:tc>
                  <a:txBody>
                    <a:bodyPr/>
                    <a:lstStyle/>
                    <a:p>
                      <a:pPr algn="ctr"/>
                      <a:r>
                        <a:rPr lang="ru-RU" sz="1400" b="0" i="0" dirty="0">
                          <a:latin typeface="Times New Roman" panose="02020603050405020304" pitchFamily="18" charset="0"/>
                          <a:cs typeface="Times New Roman" panose="02020603050405020304" pitchFamily="18" charset="0"/>
                        </a:rPr>
                        <a:t>0,3</a:t>
                      </a:r>
                    </a:p>
                  </a:txBody>
                  <a:tcPr anchor="ctr"/>
                </a:tc>
                <a:extLst>
                  <a:ext uri="{0D108BD9-81ED-4DB2-BD59-A6C34878D82A}">
                    <a16:rowId xmlns:a16="http://schemas.microsoft.com/office/drawing/2014/main" xmlns="" val="10007"/>
                  </a:ext>
                </a:extLst>
              </a:tr>
              <a:tr h="359774">
                <a:tc>
                  <a:txBody>
                    <a:bodyPr/>
                    <a:lstStyle/>
                    <a:p>
                      <a:pPr algn="l">
                        <a:lnSpc>
                          <a:spcPts val="12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p>
                      <a:pPr algn="l">
                        <a:lnSpc>
                          <a:spcPts val="12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Субсидия на программу развития преобразованных муниципальных образований</a:t>
                      </a:r>
                    </a:p>
                  </a:txBody>
                  <a:tcPr marL="47625" marR="47625" marT="0" marB="0" anchor="ctr"/>
                </a:tc>
                <a:tc>
                  <a:txBody>
                    <a:bodyPr/>
                    <a:lstStyle/>
                    <a:p>
                      <a:pPr algn="ctr"/>
                      <a:r>
                        <a:rPr lang="ru-RU" sz="1400" b="0" i="0" dirty="0">
                          <a:latin typeface="Times New Roman" panose="02020603050405020304" pitchFamily="18" charset="0"/>
                          <a:cs typeface="Times New Roman" panose="02020603050405020304" pitchFamily="18" charset="0"/>
                        </a:rPr>
                        <a:t>36,2</a:t>
                      </a:r>
                    </a:p>
                  </a:txBody>
                  <a:tcPr anchor="ctr"/>
                </a:tc>
                <a:extLst>
                  <a:ext uri="{0D108BD9-81ED-4DB2-BD59-A6C34878D82A}">
                    <a16:rowId xmlns:a16="http://schemas.microsoft.com/office/drawing/2014/main" xmlns="" val="10008"/>
                  </a:ext>
                </a:extLst>
              </a:tr>
              <a:tr h="359774">
                <a:tc>
                  <a:txBody>
                    <a:bodyPr/>
                    <a:lstStyle/>
                    <a:p>
                      <a:pPr algn="l">
                        <a:lnSpc>
                          <a:spcPts val="1200"/>
                        </a:lnSpc>
                        <a:spcAft>
                          <a:spcPts val="0"/>
                        </a:spcAft>
                      </a:pPr>
                      <a:endParaRPr lang="ru-RU" sz="1600" b="0" i="0" dirty="0">
                        <a:effectLst/>
                        <a:latin typeface="Times New Roman" panose="02020603050405020304" pitchFamily="18" charset="0"/>
                        <a:ea typeface="Times New Roman"/>
                        <a:cs typeface="Times New Roman" panose="02020603050405020304" pitchFamily="18" charset="0"/>
                      </a:endParaRPr>
                    </a:p>
                    <a:p>
                      <a:pPr algn="l">
                        <a:lnSpc>
                          <a:spcPts val="1200"/>
                        </a:lnSpc>
                        <a:spcAft>
                          <a:spcPts val="0"/>
                        </a:spcAft>
                      </a:pPr>
                      <a:r>
                        <a:rPr lang="ru-RU" sz="1600" b="0" i="0" dirty="0">
                          <a:effectLst/>
                          <a:latin typeface="Times New Roman" panose="02020603050405020304" pitchFamily="18" charset="0"/>
                          <a:ea typeface="Times New Roman"/>
                          <a:cs typeface="Times New Roman" panose="02020603050405020304" pitchFamily="18" charset="0"/>
                        </a:rPr>
                        <a:t>ЗАГС</a:t>
                      </a:r>
                    </a:p>
                  </a:txBody>
                  <a:tcPr marL="47625" marR="47625" marT="0" marB="0" anchor="ctr"/>
                </a:tc>
                <a:tc>
                  <a:txBody>
                    <a:bodyPr/>
                    <a:lstStyle/>
                    <a:p>
                      <a:pPr algn="ctr"/>
                      <a:r>
                        <a:rPr lang="ru-RU" sz="1400" b="0" i="0" dirty="0">
                          <a:latin typeface="Times New Roman" panose="02020603050405020304" pitchFamily="18" charset="0"/>
                          <a:cs typeface="Times New Roman" panose="02020603050405020304" pitchFamily="18" charset="0"/>
                        </a:rPr>
                        <a:t>2,2</a:t>
                      </a:r>
                    </a:p>
                  </a:txBody>
                  <a:tcPr anchor="ct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516646670"/>
      </p:ext>
    </p:extLst>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5177</TotalTime>
  <Words>3172</Words>
  <Application>Microsoft Office PowerPoint</Application>
  <PresentationFormat>Произвольный</PresentationFormat>
  <Paragraphs>676</Paragraphs>
  <Slides>25</Slides>
  <Notes>3</Notes>
  <HiddenSlides>0</HiddenSlides>
  <MMClips>0</MMClips>
  <ScaleCrop>false</ScaleCrop>
  <HeadingPairs>
    <vt:vector size="4" baseType="variant">
      <vt:variant>
        <vt:lpstr>Тема</vt:lpstr>
      </vt:variant>
      <vt:variant>
        <vt:i4>2</vt:i4>
      </vt:variant>
      <vt:variant>
        <vt:lpstr>Заголовки слайдов</vt:lpstr>
      </vt:variant>
      <vt:variant>
        <vt:i4>25</vt:i4>
      </vt:variant>
    </vt:vector>
  </HeadingPairs>
  <TitlesOfParts>
    <vt:vector size="27" baseType="lpstr">
      <vt:lpstr>1_Тема Office</vt:lpstr>
      <vt:lpstr>1_Office Theme</vt:lpstr>
      <vt:lpstr>Презентация PowerPoint</vt:lpstr>
      <vt:lpstr>Презентация PowerPoint</vt:lpstr>
      <vt:lpstr>ОСНОВНЫЕ ХАРАКТЕРИСТИКИ БЮДЖЕТА ОКТЯБРЬСКОГО ГОРОДСКОГО ОКРУГА НА 2021 -2023 ГОДЫ.                                                                                                            млн.руб.</vt:lpstr>
      <vt:lpstr>Структура доходов бюджета Октябрьского городского округа на 2021-2023 гг.</vt:lpstr>
      <vt:lpstr>СОБСТВЕННЫЕ ДОХОДЫ БЮДЖЕТА ОКТЯБРЬСКОГО ГОРОДСКОГО ОКРУГА НА 2021 ГОД.</vt:lpstr>
      <vt:lpstr>СТРУКТУРА ФИНАНСОВОЙ ПОМОЩИ БЮДЖЕТУ ОКТЯБРЬСКОГО ГОРОДСКОГО ОКРУГА ИЗ БЮДЖЕТОВ ДРУГИХ УРОВНЕЙ НА 2021 год, млн.руб.</vt:lpstr>
      <vt:lpstr>Основные подходы к формированию расходов бюджета на 2021-2023 годы</vt:lpstr>
      <vt:lpstr>СТРУКТУРА РАСХОДОВ БЮДЖЕТА ОКТЯБРЬСКОГО ГОРОДСКОГО ОКРУГА </vt:lpstr>
      <vt:lpstr>Общегосударственные вопросы на 2021 год, млн. руб.</vt:lpstr>
      <vt:lpstr>Национальная безопасность на 2021 год, млн. руб.</vt:lpstr>
      <vt:lpstr>Национальная экономика на 2021 год, млн. руб.</vt:lpstr>
      <vt:lpstr>Жилищно-коммунальное хозяйство на 2021 год, млн. руб.</vt:lpstr>
      <vt:lpstr> ОБРАЗОВАНИЕ на 2021 год, млн. руб.</vt:lpstr>
      <vt:lpstr>КУЛЬТУРА на 2021 год, млн. руб.</vt:lpstr>
      <vt:lpstr>Социальная политика на 2021 год, млн. руб.</vt:lpstr>
      <vt:lpstr>Физическая культура на 2021 год, млн. руб.</vt:lpstr>
      <vt:lpstr>ФИНАНСИРОВАНИЕ МУНИЦИПАЛЬНЫХ ПРОГРАММ </vt:lpstr>
      <vt:lpstr>Расходы по муниципальным проектам в рамках региональных проектов на 2021 год млн.руб.</vt:lpstr>
      <vt:lpstr>Реализация программы развития преобразованных муниципальных образований на 2021 год, млн. руб.</vt:lpstr>
      <vt:lpstr>Укрепление материально-технической базы домов культуры, 2021 год, млн. руб.</vt:lpstr>
      <vt:lpstr>Устройство спортивных площадок, 2021 год, тыс. руб.</vt:lpstr>
      <vt:lpstr>Дорожный фонд Октябрьского городского округа на 2021 год </vt:lpstr>
      <vt:lpstr>Дорожный фонд Октябрьского городского округа на 2021 год (продолжение)</vt:lpstr>
      <vt:lpstr>Объем бюджетных ассигнований на осуществление бюджетных инвестиций, подлежащих финансированию в 2021 г.</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Винокурова Т.Г.</dc:creator>
  <cp:lastModifiedBy>Пользователь Windows</cp:lastModifiedBy>
  <cp:revision>348</cp:revision>
  <cp:lastPrinted>2020-10-29T03:32:29Z</cp:lastPrinted>
  <dcterms:created xsi:type="dcterms:W3CDTF">2013-10-22T09:51:41Z</dcterms:created>
  <dcterms:modified xsi:type="dcterms:W3CDTF">2020-10-29T03:57:23Z</dcterms:modified>
</cp:coreProperties>
</file>